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63"/>
  </p:notesMasterIdLst>
  <p:sldIdLst>
    <p:sldId id="256" r:id="rId2"/>
    <p:sldId id="257" r:id="rId3"/>
    <p:sldId id="259" r:id="rId4"/>
    <p:sldId id="1422" r:id="rId5"/>
    <p:sldId id="1418" r:id="rId6"/>
    <p:sldId id="282" r:id="rId7"/>
    <p:sldId id="283" r:id="rId8"/>
    <p:sldId id="285" r:id="rId9"/>
    <p:sldId id="1435" r:id="rId10"/>
    <p:sldId id="1475" r:id="rId11"/>
    <p:sldId id="1476" r:id="rId12"/>
    <p:sldId id="274" r:id="rId13"/>
    <p:sldId id="1452" r:id="rId14"/>
    <p:sldId id="1469" r:id="rId15"/>
    <p:sldId id="1401" r:id="rId16"/>
    <p:sldId id="269" r:id="rId17"/>
    <p:sldId id="1470" r:id="rId18"/>
    <p:sldId id="1403" r:id="rId19"/>
    <p:sldId id="1471" r:id="rId20"/>
    <p:sldId id="1472" r:id="rId21"/>
    <p:sldId id="1481" r:id="rId22"/>
    <p:sldId id="278" r:id="rId23"/>
    <p:sldId id="261" r:id="rId24"/>
    <p:sldId id="1405" r:id="rId25"/>
    <p:sldId id="1407" r:id="rId26"/>
    <p:sldId id="1408" r:id="rId27"/>
    <p:sldId id="291" r:id="rId28"/>
    <p:sldId id="293" r:id="rId29"/>
    <p:sldId id="1382" r:id="rId30"/>
    <p:sldId id="1383" r:id="rId31"/>
    <p:sldId id="1246" r:id="rId32"/>
    <p:sldId id="1251" r:id="rId33"/>
    <p:sldId id="1384" r:id="rId34"/>
    <p:sldId id="1385" r:id="rId35"/>
    <p:sldId id="1386" r:id="rId36"/>
    <p:sldId id="1388" r:id="rId37"/>
    <p:sldId id="1393" r:id="rId38"/>
    <p:sldId id="263" r:id="rId39"/>
    <p:sldId id="1449" r:id="rId40"/>
    <p:sldId id="1450" r:id="rId41"/>
    <p:sldId id="1482" r:id="rId42"/>
    <p:sldId id="1480" r:id="rId43"/>
    <p:sldId id="1460" r:id="rId44"/>
    <p:sldId id="1478" r:id="rId45"/>
    <p:sldId id="1436" r:id="rId46"/>
    <p:sldId id="1455" r:id="rId47"/>
    <p:sldId id="1477" r:id="rId48"/>
    <p:sldId id="1411" r:id="rId49"/>
    <p:sldId id="1213" r:id="rId50"/>
    <p:sldId id="1214" r:id="rId51"/>
    <p:sldId id="1216" r:id="rId52"/>
    <p:sldId id="1217" r:id="rId53"/>
    <p:sldId id="1370" r:id="rId54"/>
    <p:sldId id="1266" r:id="rId55"/>
    <p:sldId id="1483" r:id="rId56"/>
    <p:sldId id="1484" r:id="rId57"/>
    <p:sldId id="1441" r:id="rId58"/>
    <p:sldId id="264" r:id="rId59"/>
    <p:sldId id="1395" r:id="rId60"/>
    <p:sldId id="1458" r:id="rId61"/>
    <p:sldId id="1485"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5B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p:restoredTop sz="85388"/>
  </p:normalViewPr>
  <p:slideViewPr>
    <p:cSldViewPr snapToGrid="0">
      <p:cViewPr varScale="1">
        <p:scale>
          <a:sx n="106" d="100"/>
          <a:sy n="106" d="100"/>
        </p:scale>
        <p:origin x="10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3C630-420C-AD44-9D68-68557AC60E0F}" type="datetimeFigureOut">
              <a:rPr lang="en-DE" smtClean="0"/>
              <a:t>7/6/25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5CEB2-718F-3A49-8D09-DB5B621DDDE9}" type="slidenum">
              <a:rPr lang="en-DE" smtClean="0"/>
              <a:t>‹#›</a:t>
            </a:fld>
            <a:endParaRPr lang="en-DE"/>
          </a:p>
        </p:txBody>
      </p:sp>
    </p:spTree>
    <p:extLst>
      <p:ext uri="{BB962C8B-B14F-4D97-AF65-F5344CB8AC3E}">
        <p14:creationId xmlns:p14="http://schemas.microsoft.com/office/powerpoint/2010/main" val="199896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Describe what group has been rsearching: The evolution of viruses, can we predict it? and how this is connected to immunity. Immunity against evolving viruses</a:t>
            </a:r>
          </a:p>
          <a:p>
            <a:r>
              <a:rPr lang="en-GB" b="0" i="0" u="none" strike="noStrike" dirty="0">
                <a:solidFill>
                  <a:srgbClr val="171717"/>
                </a:solidFill>
                <a:effectLst/>
                <a:latin typeface="verdana" panose="020B0604030504040204" pitchFamily="34" charset="0"/>
              </a:rPr>
              <a:t>improving our understanding and ability to predict pathogen evolution in humans and other animals, provides support to the World Health Organization (WHO) influenza vaccine strain selection process, to the NIH SARS-CoV-2 Assessment of Viral Evolution (SAVE) and develop and distribute free high-quality software.</a:t>
            </a:r>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a:t>
            </a:fld>
            <a:endParaRPr lang="en-DE"/>
          </a:p>
        </p:txBody>
      </p:sp>
    </p:spTree>
    <p:extLst>
      <p:ext uri="{BB962C8B-B14F-4D97-AF65-F5344CB8AC3E}">
        <p14:creationId xmlns:p14="http://schemas.microsoft.com/office/powerpoint/2010/main" val="3247416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28</a:t>
            </a:fld>
            <a:endParaRPr lang="en-DE"/>
          </a:p>
        </p:txBody>
      </p:sp>
    </p:spTree>
    <p:extLst>
      <p:ext uri="{BB962C8B-B14F-4D97-AF65-F5344CB8AC3E}">
        <p14:creationId xmlns:p14="http://schemas.microsoft.com/office/powerpoint/2010/main" val="340421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7">
            <a:extLst>
              <a:ext uri="{FF2B5EF4-FFF2-40B4-BE49-F238E27FC236}">
                <a16:creationId xmlns:a16="http://schemas.microsoft.com/office/drawing/2014/main" id="{87C9CEC7-1009-3D19-E998-912B35BE9D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7F914C9-23F3-5C41-ADB7-289E2468769D}" type="slidenum">
              <a:rPr lang="nl-NL" altLang="en-US" sz="1200" smtClean="0">
                <a:solidFill>
                  <a:srgbClr val="000000"/>
                </a:solidFill>
                <a:latin typeface="Times New Roman" panose="02020603050405020304" pitchFamily="18" charset="0"/>
              </a:rPr>
              <a:pPr/>
              <a:t>29</a:t>
            </a:fld>
            <a:endParaRPr lang="nl-NL" altLang="en-US" sz="1200">
              <a:solidFill>
                <a:srgbClr val="000000"/>
              </a:solidFill>
              <a:latin typeface="Times New Roman" panose="02020603050405020304" pitchFamily="18" charset="0"/>
            </a:endParaRPr>
          </a:p>
        </p:txBody>
      </p:sp>
      <p:sp>
        <p:nvSpPr>
          <p:cNvPr id="407554" name="Rectangle 2">
            <a:extLst>
              <a:ext uri="{FF2B5EF4-FFF2-40B4-BE49-F238E27FC236}">
                <a16:creationId xmlns:a16="http://schemas.microsoft.com/office/drawing/2014/main" id="{768D98E6-138C-9BC2-3AC2-7B978AC7C2C6}"/>
              </a:ext>
            </a:extLst>
          </p:cNvPr>
          <p:cNvSpPr>
            <a:spLocks noGrp="1" noRot="1" noChangeAspect="1" noChangeArrowheads="1" noTextEdit="1"/>
          </p:cNvSpPr>
          <p:nvPr>
            <p:ph type="sldImg"/>
          </p:nvPr>
        </p:nvSpPr>
        <p:spPr>
          <a:solidFill>
            <a:srgbClr val="FFFFFF"/>
          </a:solidFill>
          <a:ln/>
        </p:spPr>
      </p:sp>
      <p:sp>
        <p:nvSpPr>
          <p:cNvPr id="407555" name="Rectangle 3">
            <a:extLst>
              <a:ext uri="{FF2B5EF4-FFF2-40B4-BE49-F238E27FC236}">
                <a16:creationId xmlns:a16="http://schemas.microsoft.com/office/drawing/2014/main" id="{8DDBA27C-5F16-5EDF-C24C-942FF42C7F0F}"/>
              </a:ext>
            </a:extLst>
          </p:cNvPr>
          <p:cNvSpPr>
            <a:spLocks noGrp="1" noChangeArrowheads="1"/>
          </p:cNvSpPr>
          <p:nvPr>
            <p:ph type="body" idx="1"/>
          </p:nvPr>
        </p:nvSpPr>
        <p:spPr>
          <a:solidFill>
            <a:srgbClr val="FFFFFF"/>
          </a:solidFill>
          <a:ln>
            <a:solidFill>
              <a:srgbClr val="000000"/>
            </a:solidFill>
          </a:ln>
        </p:spPr>
        <p:txBody>
          <a:bodyPr/>
          <a:lstStyle/>
          <a:p>
            <a:r>
              <a:rPr lang="en-GB" altLang="en-US">
                <a:latin typeface="Times New Roman" panose="02020603050405020304" pitchFamily="18" charset="0"/>
                <a:ea typeface="ＭＳ Ｐゴシック" panose="020B0600070205080204" pitchFamily="34" charset="-128"/>
              </a:rPr>
              <a:t>And the reverse of that substitution, when put in the EN72 cluster, reverted that virus back to the HK68 phenotype.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30</a:t>
            </a:fld>
            <a:endParaRPr lang="en-DE"/>
          </a:p>
        </p:txBody>
      </p:sp>
    </p:spTree>
    <p:extLst>
      <p:ext uri="{BB962C8B-B14F-4D97-AF65-F5344CB8AC3E}">
        <p14:creationId xmlns:p14="http://schemas.microsoft.com/office/powerpoint/2010/main" val="303789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8818" name="Rectangle 7">
            <a:extLst>
              <a:ext uri="{FF2B5EF4-FFF2-40B4-BE49-F238E27FC236}">
                <a16:creationId xmlns:a16="http://schemas.microsoft.com/office/drawing/2014/main" id="{2547C077-8CFC-274D-9681-64E4E4C4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F31E239-EC5F-F24F-A61A-52969739422F}" type="slidenum">
              <a:rPr lang="nl-NL" altLang="en-US" sz="1200" smtClean="0">
                <a:solidFill>
                  <a:srgbClr val="000000"/>
                </a:solidFill>
                <a:latin typeface="Times New Roman" panose="02020603050405020304" pitchFamily="18" charset="0"/>
              </a:rPr>
              <a:pPr/>
              <a:t>31</a:t>
            </a:fld>
            <a:endParaRPr lang="nl-NL" altLang="en-US" sz="1200">
              <a:solidFill>
                <a:srgbClr val="000000"/>
              </a:solidFill>
              <a:latin typeface="Times New Roman" panose="02020603050405020304" pitchFamily="18" charset="0"/>
            </a:endParaRPr>
          </a:p>
        </p:txBody>
      </p:sp>
      <p:sp>
        <p:nvSpPr>
          <p:cNvPr id="418819" name="Text Box 2">
            <a:extLst>
              <a:ext uri="{FF2B5EF4-FFF2-40B4-BE49-F238E27FC236}">
                <a16:creationId xmlns:a16="http://schemas.microsoft.com/office/drawing/2014/main" id="{1FE27A99-486B-D150-B6E5-56EF78DCC640}"/>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18820" name="Text Box 3">
            <a:extLst>
              <a:ext uri="{FF2B5EF4-FFF2-40B4-BE49-F238E27FC236}">
                <a16:creationId xmlns:a16="http://schemas.microsoft.com/office/drawing/2014/main" id="{D58B7AA9-A265-32A9-888E-5CDFF2B28A52}"/>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 the left we have the 135 aa positions in 5 antigenic sites that had previously been identified as being able to cause antigenic change.  On the right is marked in green the 7 ‘critical’ amino acid positions found by Koel.  We find these 7 are in a prey particular position—on the periphery of the receptor binding site (RBS).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2914" name="Rectangle 7">
            <a:extLst>
              <a:ext uri="{FF2B5EF4-FFF2-40B4-BE49-F238E27FC236}">
                <a16:creationId xmlns:a16="http://schemas.microsoft.com/office/drawing/2014/main" id="{BC1AC5DB-1662-3562-22B3-5AC8568FD4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B418217-B617-264B-8829-86E349EF288A}" type="slidenum">
              <a:rPr lang="nl-NL" altLang="en-US" sz="1200" smtClean="0">
                <a:solidFill>
                  <a:srgbClr val="000000"/>
                </a:solidFill>
                <a:latin typeface="Times New Roman" panose="02020603050405020304" pitchFamily="18" charset="0"/>
              </a:rPr>
              <a:pPr/>
              <a:t>32</a:t>
            </a:fld>
            <a:endParaRPr lang="nl-NL" altLang="en-US" sz="1200">
              <a:solidFill>
                <a:srgbClr val="000000"/>
              </a:solidFill>
              <a:latin typeface="Times New Roman" panose="02020603050405020304" pitchFamily="18" charset="0"/>
            </a:endParaRPr>
          </a:p>
        </p:txBody>
      </p:sp>
      <p:sp>
        <p:nvSpPr>
          <p:cNvPr id="422915" name="Text Box 2">
            <a:extLst>
              <a:ext uri="{FF2B5EF4-FFF2-40B4-BE49-F238E27FC236}">
                <a16:creationId xmlns:a16="http://schemas.microsoft.com/office/drawing/2014/main" id="{A277B2DE-B85B-F215-BF53-CA0D65AF1951}"/>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22916" name="Text Box 3">
            <a:extLst>
              <a:ext uri="{FF2B5EF4-FFF2-40B4-BE49-F238E27FC236}">
                <a16:creationId xmlns:a16="http://schemas.microsoft.com/office/drawing/2014/main" id="{D6720D6F-CF17-E46E-2CA7-B961D8287B9F}"/>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One thing that can be conjectured from Bjorn’s findings is that only antibodies that occlude the receptor binding pocket are protective in nature.  And that perhaps having to change close to the binding site like this, in order to escape those antibodies, distorts the site, thus reducing the ability of the virus to bind to the sialic acids in our upper respiratory tract.  Perhaps this is the constraint that slows down the phenotypic evolution of the virus.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6371b9719_0_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16371b971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62b8b063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162b8b063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1F28-0440-4921-E821-75CA9BBF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7CE69-6A8E-9EE5-DD22-DA4744D8F4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788B3-FD17-D81B-24FA-F16DA16455B2}"/>
              </a:ext>
            </a:extLst>
          </p:cNvPr>
          <p:cNvSpPr>
            <a:spLocks noGrp="1"/>
          </p:cNvSpPr>
          <p:nvPr>
            <p:ph type="body" idx="1"/>
          </p:nvPr>
        </p:nvSpPr>
        <p:spPr/>
        <p:txBody>
          <a:bodyPr/>
          <a:lstStyle/>
          <a:p>
            <a:r>
              <a:rPr lang="en-DE" dirty="0"/>
              <a:t>30</a:t>
            </a:r>
          </a:p>
        </p:txBody>
      </p:sp>
      <p:sp>
        <p:nvSpPr>
          <p:cNvPr id="4" name="Slide Number Placeholder 3">
            <a:extLst>
              <a:ext uri="{FF2B5EF4-FFF2-40B4-BE49-F238E27FC236}">
                <a16:creationId xmlns:a16="http://schemas.microsoft.com/office/drawing/2014/main" id="{DA7F22E7-2117-CCF0-4CA8-ACB9B0535AFE}"/>
              </a:ext>
            </a:extLst>
          </p:cNvPr>
          <p:cNvSpPr>
            <a:spLocks noGrp="1"/>
          </p:cNvSpPr>
          <p:nvPr>
            <p:ph type="sldNum" sz="quarter" idx="5"/>
          </p:nvPr>
        </p:nvSpPr>
        <p:spPr/>
        <p:txBody>
          <a:bodyPr/>
          <a:lstStyle/>
          <a:p>
            <a:fld id="{D075CEB2-718F-3A49-8D09-DB5B621DDDE9}" type="slidenum">
              <a:rPr lang="en-DE" smtClean="0"/>
              <a:t>37</a:t>
            </a:fld>
            <a:endParaRPr lang="en-DE"/>
          </a:p>
        </p:txBody>
      </p:sp>
    </p:spTree>
    <p:extLst>
      <p:ext uri="{BB962C8B-B14F-4D97-AF65-F5344CB8AC3E}">
        <p14:creationId xmlns:p14="http://schemas.microsoft.com/office/powerpoint/2010/main" val="3576331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34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2357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Centre for Pathogen Evolution, Dept of Zoology, Cambridge</a:t>
            </a:r>
          </a:p>
          <a:p>
            <a:r>
              <a:rPr lang="en-DE" dirty="0"/>
              <a:t>Basic science</a:t>
            </a:r>
          </a:p>
          <a:p>
            <a:r>
              <a:rPr lang="en-DE" dirty="0"/>
              <a:t>Methodolgy</a:t>
            </a:r>
          </a:p>
          <a:p>
            <a:r>
              <a:rPr lang="en-DE" dirty="0"/>
              <a:t>Vaccine design</a:t>
            </a:r>
          </a:p>
          <a:p>
            <a:r>
              <a:rPr lang="en-DE" b="1" dirty="0"/>
              <a:t>Influenza</a:t>
            </a:r>
          </a:p>
          <a:p>
            <a:r>
              <a:rPr lang="en-GB" dirty="0"/>
              <a:t>S</a:t>
            </a:r>
            <a:r>
              <a:rPr lang="en-DE" dirty="0"/>
              <a:t>ince 2020 SARS-CoV-2</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5</a:t>
            </a:fld>
            <a:endParaRPr lang="en-DE"/>
          </a:p>
        </p:txBody>
      </p:sp>
    </p:spTree>
    <p:extLst>
      <p:ext uri="{BB962C8B-B14F-4D97-AF65-F5344CB8AC3E}">
        <p14:creationId xmlns:p14="http://schemas.microsoft.com/office/powerpoint/2010/main" val="3074228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122E78C3-AC5F-C365-C184-50EA176A2DF7}"/>
            </a:ext>
          </a:extLst>
        </p:cNvPr>
        <p:cNvGrpSpPr/>
        <p:nvPr/>
      </p:nvGrpSpPr>
      <p:grpSpPr>
        <a:xfrm>
          <a:off x="0" y="0"/>
          <a:ext cx="0" cy="0"/>
          <a:chOff x="0" y="0"/>
          <a:chExt cx="0" cy="0"/>
        </a:xfrm>
      </p:grpSpPr>
      <p:sp>
        <p:nvSpPr>
          <p:cNvPr id="279" name="Google Shape;279;g132831cdbf4_4_232:notes">
            <a:extLst>
              <a:ext uri="{FF2B5EF4-FFF2-40B4-BE49-F238E27FC236}">
                <a16:creationId xmlns:a16="http://schemas.microsoft.com/office/drawing/2014/main" id="{40F758B5-9462-B181-70E8-891E1F4E4D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a:extLst>
              <a:ext uri="{FF2B5EF4-FFF2-40B4-BE49-F238E27FC236}">
                <a16:creationId xmlns:a16="http://schemas.microsoft.com/office/drawing/2014/main" id="{526B544B-F54F-50F7-60D6-D730416D9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8172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3D7500FD-D350-F50D-D6A8-5F9B9BB5678D}"/>
            </a:ext>
          </a:extLst>
        </p:cNvPr>
        <p:cNvGrpSpPr/>
        <p:nvPr/>
      </p:nvGrpSpPr>
      <p:grpSpPr>
        <a:xfrm>
          <a:off x="0" y="0"/>
          <a:ext cx="0" cy="0"/>
          <a:chOff x="0" y="0"/>
          <a:chExt cx="0" cy="0"/>
        </a:xfrm>
      </p:grpSpPr>
      <p:sp>
        <p:nvSpPr>
          <p:cNvPr id="279" name="Google Shape;279;g132831cdbf4_4_232:notes">
            <a:extLst>
              <a:ext uri="{FF2B5EF4-FFF2-40B4-BE49-F238E27FC236}">
                <a16:creationId xmlns:a16="http://schemas.microsoft.com/office/drawing/2014/main" id="{FB9E4C6E-2B61-2068-E584-CB735D9EDF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a:extLst>
              <a:ext uri="{FF2B5EF4-FFF2-40B4-BE49-F238E27FC236}">
                <a16:creationId xmlns:a16="http://schemas.microsoft.com/office/drawing/2014/main" id="{6DF10116-FDD0-901E-2450-DEC73E4FD8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11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171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6115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5597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B5BD-F464-C6F6-6228-B9A7EAA65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CB973-7E26-A516-47C8-F14ECE13C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15193-F4B2-A978-6430-5383000BD236}"/>
              </a:ext>
            </a:extLst>
          </p:cNvPr>
          <p:cNvSpPr>
            <a:spLocks noGrp="1"/>
          </p:cNvSpPr>
          <p:nvPr>
            <p:ph type="body" idx="1"/>
          </p:nvPr>
        </p:nvSpPr>
        <p:spPr/>
        <p:txBody>
          <a:bodyPr/>
          <a:lstStyle/>
          <a:p>
            <a:r>
              <a:rPr lang="en-DE" dirty="0"/>
              <a:t>16</a:t>
            </a:r>
          </a:p>
          <a:p>
            <a:endParaRPr lang="en-DE" dirty="0"/>
          </a:p>
        </p:txBody>
      </p:sp>
      <p:sp>
        <p:nvSpPr>
          <p:cNvPr id="4" name="Slide Number Placeholder 3">
            <a:extLst>
              <a:ext uri="{FF2B5EF4-FFF2-40B4-BE49-F238E27FC236}">
                <a16:creationId xmlns:a16="http://schemas.microsoft.com/office/drawing/2014/main" id="{CC3EE65C-CAD0-9E77-108E-8900A969294C}"/>
              </a:ext>
            </a:extLst>
          </p:cNvPr>
          <p:cNvSpPr>
            <a:spLocks noGrp="1"/>
          </p:cNvSpPr>
          <p:nvPr>
            <p:ph type="sldNum" sz="quarter" idx="5"/>
          </p:nvPr>
        </p:nvSpPr>
        <p:spPr/>
        <p:txBody>
          <a:bodyPr/>
          <a:lstStyle/>
          <a:p>
            <a:fld id="{D075CEB2-718F-3A49-8D09-DB5B621DDDE9}" type="slidenum">
              <a:rPr lang="en-DE" smtClean="0"/>
              <a:t>46</a:t>
            </a:fld>
            <a:endParaRPr lang="en-DE"/>
          </a:p>
        </p:txBody>
      </p:sp>
    </p:spTree>
    <p:extLst>
      <p:ext uri="{BB962C8B-B14F-4D97-AF65-F5344CB8AC3E}">
        <p14:creationId xmlns:p14="http://schemas.microsoft.com/office/powerpoint/2010/main" val="3518254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Rectangle 7">
            <a:extLst>
              <a:ext uri="{FF2B5EF4-FFF2-40B4-BE49-F238E27FC236}">
                <a16:creationId xmlns:a16="http://schemas.microsoft.com/office/drawing/2014/main" id="{11F88062-5D01-8B9E-33F0-6BA006C24E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4D9E816-5E7B-0342-82C7-8C12A16AE08D}" type="slidenum">
              <a:rPr lang="nl-NL" altLang="en-US" sz="1200" smtClean="0">
                <a:solidFill>
                  <a:srgbClr val="000000"/>
                </a:solidFill>
                <a:latin typeface="Times New Roman" panose="02020603050405020304" pitchFamily="18" charset="0"/>
              </a:rPr>
              <a:pPr/>
              <a:t>48</a:t>
            </a:fld>
            <a:endParaRPr lang="nl-NL" altLang="en-US" sz="1200">
              <a:solidFill>
                <a:srgbClr val="000000"/>
              </a:solidFill>
              <a:latin typeface="Times New Roman" panose="02020603050405020304" pitchFamily="18" charset="0"/>
            </a:endParaRPr>
          </a:p>
        </p:txBody>
      </p:sp>
      <p:sp>
        <p:nvSpPr>
          <p:cNvPr id="449538" name="Rectangle 2">
            <a:extLst>
              <a:ext uri="{FF2B5EF4-FFF2-40B4-BE49-F238E27FC236}">
                <a16:creationId xmlns:a16="http://schemas.microsoft.com/office/drawing/2014/main" id="{C2A6BA1E-7660-C2E4-A31A-368B6CB60A2D}"/>
              </a:ext>
            </a:extLst>
          </p:cNvPr>
          <p:cNvSpPr>
            <a:spLocks noGrp="1" noRot="1" noChangeAspect="1" noChangeArrowheads="1" noTextEdit="1"/>
          </p:cNvSpPr>
          <p:nvPr>
            <p:ph type="sldImg"/>
          </p:nvPr>
        </p:nvSpPr>
        <p:spPr>
          <a:solidFill>
            <a:srgbClr val="FFFFFF"/>
          </a:solidFill>
          <a:ln/>
        </p:spPr>
      </p:sp>
      <p:sp>
        <p:nvSpPr>
          <p:cNvPr id="449539" name="Rectangle 3">
            <a:extLst>
              <a:ext uri="{FF2B5EF4-FFF2-40B4-BE49-F238E27FC236}">
                <a16:creationId xmlns:a16="http://schemas.microsoft.com/office/drawing/2014/main" id="{B3493BC3-48E2-C424-AA35-12B8F438C565}"/>
              </a:ext>
            </a:extLst>
          </p:cNvPr>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a third dimension we indicate how well antibodies from a human bind with each of the viruses in the “base” antigenic map.  Human sera is the result of exposures to multiple influenza virus infections (and vaccinations in some cases).  Thus, human sera cannot be used to make the base antigenic map, unless it is sera from children after their first infection.</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GB" altLang="en-US" dirty="0">
              <a:latin typeface="Times New Roman" panose="02020603050405020304" pitchFamily="18" charset="0"/>
              <a:ea typeface="ＭＳ Ｐゴシック" panose="020B0600070205080204" pitchFamily="34"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An antibody landscape is also a fitness landscape showing one component of the fitness of each virus.</a:t>
            </a:r>
          </a:p>
          <a:p>
            <a:pPr>
              <a:spcBef>
                <a:spcPct val="0"/>
              </a:spcBef>
            </a:pPr>
            <a:endParaRPr lang="en-GB" altLang="en-US"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44692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Rectangle 7">
            <a:extLst>
              <a:ext uri="{FF2B5EF4-FFF2-40B4-BE49-F238E27FC236}">
                <a16:creationId xmlns:a16="http://schemas.microsoft.com/office/drawing/2014/main" id="{B9ADFE09-2B34-4B0A-7058-7D27EFC9F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7EF938C4-4D5D-6F4A-B643-4979255AE655}" type="slidenum">
              <a:rPr lang="nl-NL" altLang="en-US" sz="1200" smtClean="0">
                <a:solidFill>
                  <a:srgbClr val="000000"/>
                </a:solidFill>
                <a:latin typeface="Times New Roman" panose="02020603050405020304" pitchFamily="18" charset="0"/>
              </a:rPr>
              <a:pPr/>
              <a:t>49</a:t>
            </a:fld>
            <a:endParaRPr lang="nl-NL" altLang="en-US" sz="1200">
              <a:solidFill>
                <a:srgbClr val="000000"/>
              </a:solidFill>
              <a:latin typeface="Times New Roman" panose="02020603050405020304" pitchFamily="18" charset="0"/>
            </a:endParaRPr>
          </a:p>
        </p:txBody>
      </p:sp>
      <p:sp>
        <p:nvSpPr>
          <p:cNvPr id="453634" name="Rectangle 2">
            <a:extLst>
              <a:ext uri="{FF2B5EF4-FFF2-40B4-BE49-F238E27FC236}">
                <a16:creationId xmlns:a16="http://schemas.microsoft.com/office/drawing/2014/main" id="{B5B49777-6E3A-877E-5146-2666DE59C9A2}"/>
              </a:ext>
            </a:extLst>
          </p:cNvPr>
          <p:cNvSpPr>
            <a:spLocks noGrp="1" noRot="1" noChangeAspect="1" noChangeArrowheads="1" noTextEdit="1"/>
          </p:cNvSpPr>
          <p:nvPr>
            <p:ph type="sldImg"/>
          </p:nvPr>
        </p:nvSpPr>
        <p:spPr>
          <a:solidFill>
            <a:srgbClr val="FFFFFF"/>
          </a:solidFill>
          <a:ln/>
        </p:spPr>
      </p:sp>
      <p:sp>
        <p:nvSpPr>
          <p:cNvPr id="453635" name="Rectangle 3">
            <a:extLst>
              <a:ext uri="{FF2B5EF4-FFF2-40B4-BE49-F238E27FC236}">
                <a16:creationId xmlns:a16="http://schemas.microsoft.com/office/drawing/2014/main" id="{8D9F3B16-635D-E0D6-F4B1-467CE27C920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GB"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Rectangle 7">
            <a:extLst>
              <a:ext uri="{FF2B5EF4-FFF2-40B4-BE49-F238E27FC236}">
                <a16:creationId xmlns:a16="http://schemas.microsoft.com/office/drawing/2014/main" id="{5FD650F0-09DE-43F4-3B7E-5B84C1BF9B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342C310-90FC-C448-9D38-22F7E729F077}" type="slidenum">
              <a:rPr lang="nl-NL" altLang="en-US" sz="1200" smtClean="0">
                <a:solidFill>
                  <a:srgbClr val="000000"/>
                </a:solidFill>
                <a:latin typeface="Times New Roman" panose="02020603050405020304" pitchFamily="18" charset="0"/>
              </a:rPr>
              <a:pPr/>
              <a:t>50</a:t>
            </a:fld>
            <a:endParaRPr lang="nl-NL" altLang="en-US" sz="1200">
              <a:solidFill>
                <a:srgbClr val="000000"/>
              </a:solidFill>
              <a:latin typeface="Times New Roman" panose="02020603050405020304" pitchFamily="18" charset="0"/>
            </a:endParaRPr>
          </a:p>
        </p:txBody>
      </p:sp>
      <p:sp>
        <p:nvSpPr>
          <p:cNvPr id="455682" name="Rectangle 2">
            <a:extLst>
              <a:ext uri="{FF2B5EF4-FFF2-40B4-BE49-F238E27FC236}">
                <a16:creationId xmlns:a16="http://schemas.microsoft.com/office/drawing/2014/main" id="{17D0A56F-6C69-0885-CE76-434BB3A8E34B}"/>
              </a:ext>
            </a:extLst>
          </p:cNvPr>
          <p:cNvSpPr>
            <a:spLocks noGrp="1" noRot="1" noChangeAspect="1" noChangeArrowheads="1" noTextEdit="1"/>
          </p:cNvSpPr>
          <p:nvPr>
            <p:ph type="sldImg"/>
          </p:nvPr>
        </p:nvSpPr>
        <p:spPr>
          <a:solidFill>
            <a:srgbClr val="FFFFFF"/>
          </a:solidFill>
          <a:ln/>
        </p:spPr>
      </p:sp>
      <p:sp>
        <p:nvSpPr>
          <p:cNvPr id="455683" name="Rectangle 3">
            <a:extLst>
              <a:ext uri="{FF2B5EF4-FFF2-40B4-BE49-F238E27FC236}">
                <a16:creationId xmlns:a16="http://schemas.microsoft.com/office/drawing/2014/main" id="{7006AE31-5500-CC59-045A-F966687DB20D}"/>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slice through a landscape is a reasonably accurate representation of the 3D landscape, and an easier visualization with which to compare multiple landscapes.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7">
            <a:extLst>
              <a:ext uri="{FF2B5EF4-FFF2-40B4-BE49-F238E27FC236}">
                <a16:creationId xmlns:a16="http://schemas.microsoft.com/office/drawing/2014/main" id="{9245AE6C-DE96-E0D8-F0F0-820BF42495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D0F42E4-0914-A443-880D-DD980328F845}" type="slidenum">
              <a:rPr lang="nl-NL" altLang="en-US" sz="1200" smtClean="0">
                <a:solidFill>
                  <a:srgbClr val="000000"/>
                </a:solidFill>
                <a:latin typeface="Times New Roman" panose="02020603050405020304" pitchFamily="18" charset="0"/>
              </a:rPr>
              <a:pPr/>
              <a:t>51</a:t>
            </a:fld>
            <a:endParaRPr lang="nl-NL" altLang="en-US" sz="1200">
              <a:solidFill>
                <a:srgbClr val="000000"/>
              </a:solidFill>
              <a:latin typeface="Times New Roman" panose="02020603050405020304" pitchFamily="18" charset="0"/>
            </a:endParaRPr>
          </a:p>
        </p:txBody>
      </p:sp>
      <p:sp>
        <p:nvSpPr>
          <p:cNvPr id="459778" name="Rectangle 2">
            <a:extLst>
              <a:ext uri="{FF2B5EF4-FFF2-40B4-BE49-F238E27FC236}">
                <a16:creationId xmlns:a16="http://schemas.microsoft.com/office/drawing/2014/main" id="{1ABE2622-CB91-5835-BB62-DF43715A55D4}"/>
              </a:ext>
            </a:extLst>
          </p:cNvPr>
          <p:cNvSpPr>
            <a:spLocks noGrp="1" noRot="1" noChangeAspect="1" noChangeArrowheads="1" noTextEdit="1"/>
          </p:cNvSpPr>
          <p:nvPr>
            <p:ph type="sldImg"/>
          </p:nvPr>
        </p:nvSpPr>
        <p:spPr>
          <a:solidFill>
            <a:srgbClr val="FFFFFF"/>
          </a:solidFill>
          <a:ln/>
        </p:spPr>
      </p:sp>
      <p:sp>
        <p:nvSpPr>
          <p:cNvPr id="459779" name="Rectangle 3">
            <a:extLst>
              <a:ext uri="{FF2B5EF4-FFF2-40B4-BE49-F238E27FC236}">
                <a16:creationId xmlns:a16="http://schemas.microsoft.com/office/drawing/2014/main" id="{4136B12C-EDDD-E957-BC13-F4E5443145AB}"/>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individual was infected with a strain indicated by the arrow.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Antigenic shift (subtypes)</a:t>
            </a:r>
          </a:p>
          <a:p>
            <a:r>
              <a:rPr lang="en-DE" dirty="0"/>
              <a:t>Antigenic drift -&gt; repeated vaccination. </a:t>
            </a:r>
            <a:r>
              <a:rPr lang="en-GB" dirty="0"/>
              <a:t>N</a:t>
            </a:r>
            <a:r>
              <a:rPr lang="en-DE" dirty="0"/>
              <a:t>ot like measles</a:t>
            </a:r>
          </a:p>
        </p:txBody>
      </p:sp>
      <p:sp>
        <p:nvSpPr>
          <p:cNvPr id="4" name="Slide Number Placeholder 3"/>
          <p:cNvSpPr>
            <a:spLocks noGrp="1"/>
          </p:cNvSpPr>
          <p:nvPr>
            <p:ph type="sldNum" sz="quarter" idx="5"/>
          </p:nvPr>
        </p:nvSpPr>
        <p:spPr/>
        <p:txBody>
          <a:bodyPr/>
          <a:lstStyle/>
          <a:p>
            <a:fld id="{D075CEB2-718F-3A49-8D09-DB5B621DDDE9}" type="slidenum">
              <a:rPr lang="en-DE" smtClean="0"/>
              <a:t>7</a:t>
            </a:fld>
            <a:endParaRPr lang="en-DE"/>
          </a:p>
        </p:txBody>
      </p:sp>
    </p:spTree>
    <p:extLst>
      <p:ext uri="{BB962C8B-B14F-4D97-AF65-F5344CB8AC3E}">
        <p14:creationId xmlns:p14="http://schemas.microsoft.com/office/powerpoint/2010/main" val="2831592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7">
            <a:extLst>
              <a:ext uri="{FF2B5EF4-FFF2-40B4-BE49-F238E27FC236}">
                <a16:creationId xmlns:a16="http://schemas.microsoft.com/office/drawing/2014/main" id="{3B275A07-AB0F-DD0B-83D1-97AF2F8E4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32281B67-BEA4-4442-99A0-44F11E6AEB83}" type="slidenum">
              <a:rPr lang="nl-NL" altLang="en-US" sz="1200" smtClean="0">
                <a:solidFill>
                  <a:srgbClr val="000000"/>
                </a:solidFill>
                <a:latin typeface="Times New Roman" panose="02020603050405020304" pitchFamily="18" charset="0"/>
              </a:rPr>
              <a:pPr/>
              <a:t>52</a:t>
            </a:fld>
            <a:endParaRPr lang="nl-NL" altLang="en-US" sz="1200">
              <a:solidFill>
                <a:srgbClr val="000000"/>
              </a:solidFill>
              <a:latin typeface="Times New Roman" panose="02020603050405020304" pitchFamily="18" charset="0"/>
            </a:endParaRPr>
          </a:p>
        </p:txBody>
      </p:sp>
      <p:sp>
        <p:nvSpPr>
          <p:cNvPr id="461826" name="Rectangle 2">
            <a:extLst>
              <a:ext uri="{FF2B5EF4-FFF2-40B4-BE49-F238E27FC236}">
                <a16:creationId xmlns:a16="http://schemas.microsoft.com/office/drawing/2014/main" id="{D0DBCF11-99E6-CAE4-6F70-DE1CEC1AF568}"/>
              </a:ext>
            </a:extLst>
          </p:cNvPr>
          <p:cNvSpPr>
            <a:spLocks noGrp="1" noRot="1" noChangeAspect="1" noChangeArrowheads="1" noTextEdit="1"/>
          </p:cNvSpPr>
          <p:nvPr>
            <p:ph type="sldImg"/>
          </p:nvPr>
        </p:nvSpPr>
        <p:spPr>
          <a:solidFill>
            <a:srgbClr val="FFFFFF"/>
          </a:solidFill>
          <a:ln/>
        </p:spPr>
      </p:sp>
      <p:sp>
        <p:nvSpPr>
          <p:cNvPr id="461827" name="Rectangle 3">
            <a:extLst>
              <a:ext uri="{FF2B5EF4-FFF2-40B4-BE49-F238E27FC236}">
                <a16:creationId xmlns:a16="http://schemas.microsoft.com/office/drawing/2014/main" id="{4DDA54F2-193D-ED2C-57FD-3B0F5645572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Post infection, this individual not only had an immune response against the infecting virus, but their prior immunity against all other influenza viruses in the same subtype (H3) was also boosted.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7">
            <a:extLst>
              <a:ext uri="{FF2B5EF4-FFF2-40B4-BE49-F238E27FC236}">
                <a16:creationId xmlns:a16="http://schemas.microsoft.com/office/drawing/2014/main" id="{C4C490CA-A312-C593-F548-10C150BE35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66ABE7A2-F60D-AA42-96A9-1DC8FA51A2FE}" type="slidenum">
              <a:rPr lang="nl-NL" altLang="en-US" sz="1200" smtClean="0">
                <a:solidFill>
                  <a:srgbClr val="000000"/>
                </a:solidFill>
                <a:latin typeface="Times New Roman" panose="02020603050405020304" pitchFamily="18" charset="0"/>
              </a:rPr>
              <a:pPr/>
              <a:t>53</a:t>
            </a:fld>
            <a:endParaRPr lang="nl-NL" altLang="en-US" sz="1200">
              <a:solidFill>
                <a:srgbClr val="000000"/>
              </a:solidFill>
              <a:latin typeface="Times New Roman" panose="02020603050405020304" pitchFamily="18" charset="0"/>
            </a:endParaRPr>
          </a:p>
        </p:txBody>
      </p:sp>
      <p:sp>
        <p:nvSpPr>
          <p:cNvPr id="463874" name="Rectangle 2">
            <a:extLst>
              <a:ext uri="{FF2B5EF4-FFF2-40B4-BE49-F238E27FC236}">
                <a16:creationId xmlns:a16="http://schemas.microsoft.com/office/drawing/2014/main" id="{B7F8DB50-A9F1-ADCC-ABC0-6E875599F4BB}"/>
              </a:ext>
            </a:extLst>
          </p:cNvPr>
          <p:cNvSpPr>
            <a:spLocks noGrp="1" noRot="1" noChangeAspect="1" noChangeArrowheads="1" noTextEdit="1"/>
          </p:cNvSpPr>
          <p:nvPr>
            <p:ph type="sldImg"/>
          </p:nvPr>
        </p:nvSpPr>
        <p:spPr>
          <a:solidFill>
            <a:srgbClr val="FFFFFF"/>
          </a:solidFill>
          <a:ln/>
        </p:spPr>
      </p:sp>
      <p:sp>
        <p:nvSpPr>
          <p:cNvPr id="463875" name="Rectangle 3">
            <a:extLst>
              <a:ext uri="{FF2B5EF4-FFF2-40B4-BE49-F238E27FC236}">
                <a16:creationId xmlns:a16="http://schemas.microsoft.com/office/drawing/2014/main" id="{C334062C-F4DF-B8C3-94EC-664286A740DE}"/>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The same individual was followed, and gave a blood sample each year over 5 years, The individuals landscape after year year is shown in the top row of figures.  The post infection landscape decreases after one year (decrease shown in brown).  All other years the landscape is stable.  The bottom figure indicates the long-term effect on the landscape as a result of the infection.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Rectangle 7">
            <a:extLst>
              <a:ext uri="{FF2B5EF4-FFF2-40B4-BE49-F238E27FC236}">
                <a16:creationId xmlns:a16="http://schemas.microsoft.com/office/drawing/2014/main" id="{8A4E8903-1FCE-B344-2F1F-D327A50D7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0E5A13E0-839C-AF4A-AC85-FDDAFB37C42D}" type="slidenum">
              <a:rPr lang="nl-NL" altLang="en-US" sz="1200" smtClean="0">
                <a:solidFill>
                  <a:srgbClr val="000000"/>
                </a:solidFill>
                <a:latin typeface="Times New Roman" panose="02020603050405020304" pitchFamily="18" charset="0"/>
              </a:rPr>
              <a:pPr/>
              <a:t>54</a:t>
            </a:fld>
            <a:endParaRPr lang="nl-NL" altLang="en-US" sz="1200">
              <a:solidFill>
                <a:srgbClr val="000000"/>
              </a:solidFill>
              <a:latin typeface="Times New Roman" panose="02020603050405020304" pitchFamily="18" charset="0"/>
            </a:endParaRPr>
          </a:p>
        </p:txBody>
      </p:sp>
      <p:sp>
        <p:nvSpPr>
          <p:cNvPr id="474114" name="Rectangle 2">
            <a:extLst>
              <a:ext uri="{FF2B5EF4-FFF2-40B4-BE49-F238E27FC236}">
                <a16:creationId xmlns:a16="http://schemas.microsoft.com/office/drawing/2014/main" id="{C1E85900-8BC4-D300-A696-D542D251C71A}"/>
              </a:ext>
            </a:extLst>
          </p:cNvPr>
          <p:cNvSpPr>
            <a:spLocks noGrp="1" noRot="1" noChangeAspect="1" noChangeArrowheads="1" noTextEdit="1"/>
          </p:cNvSpPr>
          <p:nvPr>
            <p:ph type="sldImg"/>
          </p:nvPr>
        </p:nvSpPr>
        <p:spPr>
          <a:solidFill>
            <a:srgbClr val="FFFFFF"/>
          </a:solidFill>
          <a:ln/>
        </p:spPr>
      </p:sp>
      <p:sp>
        <p:nvSpPr>
          <p:cNvPr id="474115" name="Rectangle 3">
            <a:extLst>
              <a:ext uri="{FF2B5EF4-FFF2-40B4-BE49-F238E27FC236}">
                <a16:creationId xmlns:a16="http://schemas.microsoft.com/office/drawing/2014/main" id="{DAC51E38-65EF-3B78-7F2D-37EF05B485D6}"/>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As a result of this vaccination there is not much immunity against the next cluster to come (indicated by the dashed vertical line).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057B2-A949-0FCA-845D-9D7D91E43D98}"/>
            </a:ext>
          </a:extLst>
        </p:cNvPr>
        <p:cNvGrpSpPr/>
        <p:nvPr/>
      </p:nvGrpSpPr>
      <p:grpSpPr>
        <a:xfrm>
          <a:off x="0" y="0"/>
          <a:ext cx="0" cy="0"/>
          <a:chOff x="0" y="0"/>
          <a:chExt cx="0" cy="0"/>
        </a:xfrm>
      </p:grpSpPr>
      <p:sp>
        <p:nvSpPr>
          <p:cNvPr id="476161" name="Rectangle 7">
            <a:extLst>
              <a:ext uri="{FF2B5EF4-FFF2-40B4-BE49-F238E27FC236}">
                <a16:creationId xmlns:a16="http://schemas.microsoft.com/office/drawing/2014/main" id="{1BCA6BA3-43C9-1FED-08E6-5CD2F9F2FE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F768072-D631-3C44-9B4F-CCA4F8919371}" type="slidenum">
              <a:rPr lang="nl-NL" altLang="en-US" sz="1200" smtClean="0">
                <a:solidFill>
                  <a:srgbClr val="000000"/>
                </a:solidFill>
                <a:latin typeface="Times New Roman" panose="02020603050405020304" pitchFamily="18" charset="0"/>
              </a:rPr>
              <a:pPr/>
              <a:t>55</a:t>
            </a:fld>
            <a:endParaRPr lang="nl-NL" altLang="en-US" sz="1200">
              <a:solidFill>
                <a:srgbClr val="000000"/>
              </a:solidFill>
              <a:latin typeface="Times New Roman" panose="02020603050405020304" pitchFamily="18" charset="0"/>
            </a:endParaRPr>
          </a:p>
        </p:txBody>
      </p:sp>
      <p:sp>
        <p:nvSpPr>
          <p:cNvPr id="476162" name="Rectangle 2">
            <a:extLst>
              <a:ext uri="{FF2B5EF4-FFF2-40B4-BE49-F238E27FC236}">
                <a16:creationId xmlns:a16="http://schemas.microsoft.com/office/drawing/2014/main" id="{E4A7E356-010B-40F7-CDD0-C029907234D2}"/>
              </a:ext>
            </a:extLst>
          </p:cNvPr>
          <p:cNvSpPr>
            <a:spLocks noGrp="1" noRot="1" noChangeAspect="1" noChangeArrowheads="1" noTextEdit="1"/>
          </p:cNvSpPr>
          <p:nvPr>
            <p:ph type="sldImg"/>
          </p:nvPr>
        </p:nvSpPr>
        <p:spPr>
          <a:solidFill>
            <a:srgbClr val="FFFFFF"/>
          </a:solidFill>
          <a:ln/>
        </p:spPr>
      </p:sp>
      <p:sp>
        <p:nvSpPr>
          <p:cNvPr id="476163" name="Rectangle 3">
            <a:extLst>
              <a:ext uri="{FF2B5EF4-FFF2-40B4-BE49-F238E27FC236}">
                <a16:creationId xmlns:a16="http://schemas.microsoft.com/office/drawing/2014/main" id="{437A456A-B753-5A37-A9C1-D6DC406EA6B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dirty="0">
                <a:latin typeface="Times New Roman" panose="02020603050405020304" pitchFamily="18" charset="0"/>
                <a:ea typeface="ＭＳ Ｐゴシック" panose="020B0600070205080204" pitchFamily="34" charset="-128"/>
              </a:rPr>
              <a:t>The top figure shows the average pre and post landscapes from a different 100 individuals, this time they were vaccinated with the solid </a:t>
            </a:r>
            <a:r>
              <a:rPr lang="en-GB" altLang="en-US" dirty="0" err="1">
                <a:latin typeface="Times New Roman" panose="02020603050405020304" pitchFamily="18" charset="0"/>
                <a:ea typeface="ＭＳ Ｐゴシック" panose="020B0600070205080204" pitchFamily="34" charset="-128"/>
              </a:rPr>
              <a:t>ilne</a:t>
            </a:r>
            <a:r>
              <a:rPr lang="en-GB" altLang="en-US" dirty="0">
                <a:latin typeface="Times New Roman" panose="02020603050405020304" pitchFamily="18" charset="0"/>
                <a:ea typeface="ＭＳ Ｐゴシック" panose="020B0600070205080204" pitchFamily="34" charset="-128"/>
              </a:rPr>
              <a:t> (with the Sydney 97 vaccine strain).  The pre-vaccination landscapes are similar, the post landscapes different in their response to the Sydney97 antigenic cluster.  The boosting of the Wuhan95 cluster is the same in both cases.  Thus an antigenically advanced vaccine protects against the advanced cluster, and as well a vaccine from the previous cluster as a vaccine in the previous cluster would protect.  </a:t>
            </a:r>
          </a:p>
        </p:txBody>
      </p:sp>
    </p:spTree>
    <p:extLst>
      <p:ext uri="{BB962C8B-B14F-4D97-AF65-F5344CB8AC3E}">
        <p14:creationId xmlns:p14="http://schemas.microsoft.com/office/powerpoint/2010/main" val="4042109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62703-788F-4032-0673-2170F1367BCB}"/>
            </a:ext>
          </a:extLst>
        </p:cNvPr>
        <p:cNvGrpSpPr/>
        <p:nvPr/>
      </p:nvGrpSpPr>
      <p:grpSpPr>
        <a:xfrm>
          <a:off x="0" y="0"/>
          <a:ext cx="0" cy="0"/>
          <a:chOff x="0" y="0"/>
          <a:chExt cx="0" cy="0"/>
        </a:xfrm>
      </p:grpSpPr>
      <p:sp>
        <p:nvSpPr>
          <p:cNvPr id="476161" name="Rectangle 7">
            <a:extLst>
              <a:ext uri="{FF2B5EF4-FFF2-40B4-BE49-F238E27FC236}">
                <a16:creationId xmlns:a16="http://schemas.microsoft.com/office/drawing/2014/main" id="{ABC44FAC-13FA-CF74-C9A6-66BD92B8C5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F768072-D631-3C44-9B4F-CCA4F8919371}" type="slidenum">
              <a:rPr lang="nl-NL" altLang="en-US" sz="1200" smtClean="0">
                <a:solidFill>
                  <a:srgbClr val="000000"/>
                </a:solidFill>
                <a:latin typeface="Times New Roman" panose="02020603050405020304" pitchFamily="18" charset="0"/>
              </a:rPr>
              <a:pPr/>
              <a:t>56</a:t>
            </a:fld>
            <a:endParaRPr lang="nl-NL" altLang="en-US" sz="1200">
              <a:solidFill>
                <a:srgbClr val="000000"/>
              </a:solidFill>
              <a:latin typeface="Times New Roman" panose="02020603050405020304" pitchFamily="18" charset="0"/>
            </a:endParaRPr>
          </a:p>
        </p:txBody>
      </p:sp>
      <p:sp>
        <p:nvSpPr>
          <p:cNvPr id="476162" name="Rectangle 2">
            <a:extLst>
              <a:ext uri="{FF2B5EF4-FFF2-40B4-BE49-F238E27FC236}">
                <a16:creationId xmlns:a16="http://schemas.microsoft.com/office/drawing/2014/main" id="{2AA93BA9-F3F7-7507-C82D-CA47144E23C4}"/>
              </a:ext>
            </a:extLst>
          </p:cNvPr>
          <p:cNvSpPr>
            <a:spLocks noGrp="1" noRot="1" noChangeAspect="1" noChangeArrowheads="1" noTextEdit="1"/>
          </p:cNvSpPr>
          <p:nvPr>
            <p:ph type="sldImg"/>
          </p:nvPr>
        </p:nvSpPr>
        <p:spPr>
          <a:solidFill>
            <a:srgbClr val="FFFFFF"/>
          </a:solidFill>
          <a:ln/>
        </p:spPr>
      </p:sp>
      <p:sp>
        <p:nvSpPr>
          <p:cNvPr id="476163" name="Rectangle 3">
            <a:extLst>
              <a:ext uri="{FF2B5EF4-FFF2-40B4-BE49-F238E27FC236}">
                <a16:creationId xmlns:a16="http://schemas.microsoft.com/office/drawing/2014/main" id="{DF5F3D16-BF0D-B668-3435-F5CCEF42EF60}"/>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dirty="0">
                <a:latin typeface="Times New Roman" panose="02020603050405020304" pitchFamily="18" charset="0"/>
                <a:ea typeface="ＭＳ Ｐゴシック" panose="020B0600070205080204" pitchFamily="34" charset="-128"/>
              </a:rPr>
              <a:t>The top figure shows the average pre and post landscapes from a different 100 individuals, this time they were vaccinated with the solid </a:t>
            </a:r>
            <a:r>
              <a:rPr lang="en-GB" altLang="en-US" dirty="0" err="1">
                <a:latin typeface="Times New Roman" panose="02020603050405020304" pitchFamily="18" charset="0"/>
                <a:ea typeface="ＭＳ Ｐゴシック" panose="020B0600070205080204" pitchFamily="34" charset="-128"/>
              </a:rPr>
              <a:t>ilne</a:t>
            </a:r>
            <a:r>
              <a:rPr lang="en-GB" altLang="en-US" dirty="0">
                <a:latin typeface="Times New Roman" panose="02020603050405020304" pitchFamily="18" charset="0"/>
                <a:ea typeface="ＭＳ Ｐゴシック" panose="020B0600070205080204" pitchFamily="34" charset="-128"/>
              </a:rPr>
              <a:t> (with the Sydney 97 vaccine strain).  The pre-vaccination landscapes are similar, the post landscapes different in their response to the Sydney97 antigenic cluster.  The boosting of the Wuhan95 cluster is the same in both cases.  Thus an antigenically advanced vaccine protects against the advanced cluster, and as well a vaccine from the previous cluster as a vaccine in the previous cluster would protect.  </a:t>
            </a:r>
          </a:p>
        </p:txBody>
      </p:sp>
    </p:spTree>
    <p:extLst>
      <p:ext uri="{BB962C8B-B14F-4D97-AF65-F5344CB8AC3E}">
        <p14:creationId xmlns:p14="http://schemas.microsoft.com/office/powerpoint/2010/main" val="3065291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ce7704849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ce7704849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44</a:t>
            </a:r>
          </a:p>
        </p:txBody>
      </p:sp>
      <p:sp>
        <p:nvSpPr>
          <p:cNvPr id="4" name="Slide Number Placeholder 3"/>
          <p:cNvSpPr>
            <a:spLocks noGrp="1"/>
          </p:cNvSpPr>
          <p:nvPr>
            <p:ph type="sldNum" sz="quarter" idx="5"/>
          </p:nvPr>
        </p:nvSpPr>
        <p:spPr/>
        <p:txBody>
          <a:bodyPr/>
          <a:lstStyle/>
          <a:p>
            <a:fld id="{D075CEB2-718F-3A49-8D09-DB5B621DDDE9}" type="slidenum">
              <a:rPr lang="en-DE" smtClean="0"/>
              <a:t>59</a:t>
            </a:fld>
            <a:endParaRPr lang="en-DE"/>
          </a:p>
        </p:txBody>
      </p:sp>
    </p:spTree>
    <p:extLst>
      <p:ext uri="{BB962C8B-B14F-4D97-AF65-F5344CB8AC3E}">
        <p14:creationId xmlns:p14="http://schemas.microsoft.com/office/powerpoint/2010/main" val="4223908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5CEB2-718F-3A49-8D09-DB5B621DDDE9}" type="slidenum">
              <a:rPr lang="en-DE" smtClean="0"/>
              <a:t>60</a:t>
            </a:fld>
            <a:endParaRPr lang="en-DE"/>
          </a:p>
        </p:txBody>
      </p:sp>
    </p:spTree>
    <p:extLst>
      <p:ext uri="{BB962C8B-B14F-4D97-AF65-F5344CB8AC3E}">
        <p14:creationId xmlns:p14="http://schemas.microsoft.com/office/powerpoint/2010/main" val="287004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this antigenic map the coloured shapes are viruses, the unfilled shapes antibodies (antisera).  The blob-like shape of a point indicates a 2-dimensional confidence interval in the positioning of the point.  The name of each antigenic cluster is composed of two letters indicating the part of the world that the vaccine strain used in the cluster was isolated (</a:t>
            </a:r>
            <a:r>
              <a:rPr lang="en-GB" altLang="en-US" dirty="0" err="1">
                <a:latin typeface="Times New Roman" panose="02020603050405020304" pitchFamily="18" charset="0"/>
                <a:ea typeface="ＭＳ Ｐゴシック" panose="020B0600070205080204" pitchFamily="34" charset="-128"/>
              </a:rPr>
              <a:t>HongKong</a:t>
            </a:r>
            <a:r>
              <a:rPr lang="en-GB" altLang="en-US" dirty="0">
                <a:latin typeface="Times New Roman" panose="02020603050405020304" pitchFamily="18" charset="0"/>
                <a:ea typeface="ＭＳ Ｐゴシック" panose="020B0600070205080204" pitchFamily="34" charset="-128"/>
              </a:rPr>
              <a:t>, England, Victoria Australia, Texas, Bangkok, Sichuan, </a:t>
            </a:r>
            <a:r>
              <a:rPr lang="en-GB" altLang="en-US" dirty="0" err="1">
                <a:latin typeface="Times New Roman" panose="02020603050405020304" pitchFamily="18" charset="0"/>
                <a:ea typeface="ＭＳ Ｐゴシック" panose="020B0600070205080204" pitchFamily="34" charset="-128"/>
              </a:rPr>
              <a:t>Bejing</a:t>
            </a:r>
            <a:r>
              <a:rPr lang="en-GB" altLang="en-US" dirty="0">
                <a:latin typeface="Times New Roman" panose="02020603050405020304" pitchFamily="18" charset="0"/>
                <a:ea typeface="ＭＳ Ｐゴシック" panose="020B0600070205080204" pitchFamily="34" charset="-128"/>
              </a:rPr>
              <a:t>, Beijing, Wuhan, Sydney, Fujian; and the year that cluster first emerged.</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12</a:t>
            </a:fld>
            <a:endParaRPr lang="en-DE"/>
          </a:p>
        </p:txBody>
      </p:sp>
    </p:spTree>
    <p:extLst>
      <p:ext uri="{BB962C8B-B14F-4D97-AF65-F5344CB8AC3E}">
        <p14:creationId xmlns:p14="http://schemas.microsoft.com/office/powerpoint/2010/main" val="3450676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5CEB2-718F-3A49-8D09-DB5B621DDDE9}" type="slidenum">
              <a:rPr lang="en-DE" smtClean="0"/>
              <a:t>19</a:t>
            </a:fld>
            <a:endParaRPr lang="en-DE"/>
          </a:p>
        </p:txBody>
      </p:sp>
    </p:spTree>
    <p:extLst>
      <p:ext uri="{BB962C8B-B14F-4D97-AF65-F5344CB8AC3E}">
        <p14:creationId xmlns:p14="http://schemas.microsoft.com/office/powerpoint/2010/main" val="1772140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16</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22</a:t>
            </a:fld>
            <a:endParaRPr lang="en-DE"/>
          </a:p>
        </p:txBody>
      </p:sp>
    </p:spTree>
    <p:extLst>
      <p:ext uri="{BB962C8B-B14F-4D97-AF65-F5344CB8AC3E}">
        <p14:creationId xmlns:p14="http://schemas.microsoft.com/office/powerpoint/2010/main" val="408647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24</a:t>
            </a:fld>
            <a:endParaRPr lang="en-DE"/>
          </a:p>
        </p:txBody>
      </p:sp>
    </p:spTree>
    <p:extLst>
      <p:ext uri="{BB962C8B-B14F-4D97-AF65-F5344CB8AC3E}">
        <p14:creationId xmlns:p14="http://schemas.microsoft.com/office/powerpoint/2010/main" val="3668598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25</a:t>
            </a:fld>
            <a:endParaRPr lang="en-DE"/>
          </a:p>
        </p:txBody>
      </p:sp>
    </p:spTree>
    <p:extLst>
      <p:ext uri="{BB962C8B-B14F-4D97-AF65-F5344CB8AC3E}">
        <p14:creationId xmlns:p14="http://schemas.microsoft.com/office/powerpoint/2010/main" val="68134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26</a:t>
            </a:fld>
            <a:endParaRPr lang="en-DE"/>
          </a:p>
        </p:txBody>
      </p:sp>
    </p:spTree>
    <p:extLst>
      <p:ext uri="{BB962C8B-B14F-4D97-AF65-F5344CB8AC3E}">
        <p14:creationId xmlns:p14="http://schemas.microsoft.com/office/powerpoint/2010/main" val="1189979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7/6/25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46849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7/6/25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935395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7/6/25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49770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Rectangle 4">
            <a:extLst>
              <a:ext uri="{FF2B5EF4-FFF2-40B4-BE49-F238E27FC236}">
                <a16:creationId xmlns:a16="http://schemas.microsoft.com/office/drawing/2014/main" id="{3B2B8FD4-CC03-6529-3300-D2D969BDBC0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C212224-5A2F-E39E-51FC-03CE7D177933}"/>
              </a:ext>
            </a:extLst>
          </p:cNvPr>
          <p:cNvSpPr>
            <a:spLocks noGrp="1" noChangeArrowheads="1"/>
          </p:cNvSpPr>
          <p:nvPr>
            <p:ph type="ftr" sz="quarter" idx="11"/>
          </p:nvPr>
        </p:nvSpPr>
        <p:spPr>
          <a:ln/>
        </p:spPr>
        <p:txBody>
          <a:bodyPr/>
          <a:lstStyle>
            <a:lvl1pPr>
              <a:defRPr/>
            </a:lvl1pPr>
          </a:lstStyle>
          <a:p>
            <a:pPr>
              <a:defRPr/>
            </a:pPr>
            <a:r>
              <a:rPr lang="nl-NL"/>
              <a:t>RvB 230699</a:t>
            </a:r>
          </a:p>
        </p:txBody>
      </p:sp>
      <p:sp>
        <p:nvSpPr>
          <p:cNvPr id="5" name="Rectangle 6">
            <a:extLst>
              <a:ext uri="{FF2B5EF4-FFF2-40B4-BE49-F238E27FC236}">
                <a16:creationId xmlns:a16="http://schemas.microsoft.com/office/drawing/2014/main" id="{C4EEBA2F-2BF9-64B1-D3A4-1A466FD25773}"/>
              </a:ext>
            </a:extLst>
          </p:cNvPr>
          <p:cNvSpPr>
            <a:spLocks noGrp="1" noChangeArrowheads="1"/>
          </p:cNvSpPr>
          <p:nvPr>
            <p:ph type="sldNum" sz="quarter" idx="12"/>
          </p:nvPr>
        </p:nvSpPr>
        <p:spPr>
          <a:ln/>
        </p:spPr>
        <p:txBody>
          <a:bodyPr/>
          <a:lstStyle>
            <a:lvl1pPr>
              <a:defRPr/>
            </a:lvl1pPr>
          </a:lstStyle>
          <a:p>
            <a:pPr>
              <a:defRPr/>
            </a:pPr>
            <a:fld id="{5F6DA16C-6A9E-FF49-A9BD-B97B1EE90382}" type="slidenum">
              <a:rPr lang="nl-NL" altLang="en-US"/>
              <a:pPr>
                <a:defRPr/>
              </a:pPr>
              <a:t>‹#›</a:t>
            </a:fld>
            <a:endParaRPr lang="nl-NL" altLang="en-US"/>
          </a:p>
        </p:txBody>
      </p:sp>
    </p:spTree>
    <p:extLst>
      <p:ext uri="{BB962C8B-B14F-4D97-AF65-F5344CB8AC3E}">
        <p14:creationId xmlns:p14="http://schemas.microsoft.com/office/powerpoint/2010/main" val="418033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6000749" y="6553262"/>
            <a:ext cx="184400" cy="182038"/>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933">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933">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933">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933">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933">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933">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933">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933">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933">
                <a:solidFill>
                  <a:srgbClr val="000000"/>
                </a:solidFill>
              </a:defRPr>
            </a:lvl9pPr>
          </a:lstStyle>
          <a:p>
            <a:fld id="{00000000-1234-1234-1234-123412341234}" type="slidenum">
              <a:rPr lang="en-GB" smtClean="0"/>
              <a:pPr/>
              <a:t>‹#›</a:t>
            </a:fld>
            <a:endParaRPr lang="en-GB" sz="1333">
              <a:solidFill>
                <a:schemeClr val="dk2"/>
              </a:solidFill>
            </a:endParaRPr>
          </a:p>
        </p:txBody>
      </p:sp>
    </p:spTree>
    <p:extLst>
      <p:ext uri="{BB962C8B-B14F-4D97-AF65-F5344CB8AC3E}">
        <p14:creationId xmlns:p14="http://schemas.microsoft.com/office/powerpoint/2010/main" val="73294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 smtClean="0"/>
              <a:pPr/>
              <a:t>‹#›</a:t>
            </a:fld>
            <a:endParaRPr lang="de"/>
          </a:p>
        </p:txBody>
      </p:sp>
    </p:spTree>
    <p:extLst>
      <p:ext uri="{BB962C8B-B14F-4D97-AF65-F5344CB8AC3E}">
        <p14:creationId xmlns:p14="http://schemas.microsoft.com/office/powerpoint/2010/main" val="42485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7/6/25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0665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65CDAED-4E01-FB4B-85E7-3F419846B03D}" type="datetimeFigureOut">
              <a:rPr lang="en-DE" smtClean="0"/>
              <a:t>7/6/25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6741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65CDAED-4E01-FB4B-85E7-3F419846B03D}" type="datetimeFigureOut">
              <a:rPr lang="en-DE" smtClean="0"/>
              <a:t>7/6/25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589527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65CDAED-4E01-FB4B-85E7-3F419846B03D}" type="datetimeFigureOut">
              <a:rPr lang="en-DE" smtClean="0"/>
              <a:t>7/6/25</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13254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65CDAED-4E01-FB4B-85E7-3F419846B03D}" type="datetimeFigureOut">
              <a:rPr lang="en-DE" smtClean="0"/>
              <a:t>7/6/25</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18680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CDAED-4E01-FB4B-85E7-3F419846B03D}" type="datetimeFigureOut">
              <a:rPr lang="en-DE" smtClean="0"/>
              <a:t>7/6/25</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9180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7/6/25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304116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7/6/25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63688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CDAED-4E01-FB4B-85E7-3F419846B03D}" type="datetimeFigureOut">
              <a:rPr lang="en-DE" smtClean="0"/>
              <a:t>7/6/25</a:t>
            </a:fld>
            <a:endParaRPr lang="en-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A61EC-6D73-3D46-9CB7-537F8174265B}" type="slidenum">
              <a:rPr lang="en-DE" smtClean="0"/>
              <a:t>‹#›</a:t>
            </a:fld>
            <a:endParaRPr lang="en-DE"/>
          </a:p>
        </p:txBody>
      </p:sp>
    </p:spTree>
    <p:extLst>
      <p:ext uri="{BB962C8B-B14F-4D97-AF65-F5344CB8AC3E}">
        <p14:creationId xmlns:p14="http://schemas.microsoft.com/office/powerpoint/2010/main" val="120011241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t65@cam.ac.uk" TargetMode="External"/><Relationship Id="rId2" Type="http://schemas.openxmlformats.org/officeDocument/2006/relationships/hyperlink" Target="mailto:an604@cam.ac.uk" TargetMode="External"/><Relationship Id="rId1" Type="http://schemas.openxmlformats.org/officeDocument/2006/relationships/slideLayout" Target="../slideLayouts/slideLayout1.xml"/><Relationship Id="rId5" Type="http://schemas.openxmlformats.org/officeDocument/2006/relationships/hyperlink" Target="mailto:djs200@cam.ac.uk" TargetMode="External"/><Relationship Id="rId4" Type="http://schemas.openxmlformats.org/officeDocument/2006/relationships/hyperlink" Target="mailto:st757@cam.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1.emf"/><Relationship Id="rId4" Type="http://schemas.openxmlformats.org/officeDocument/2006/relationships/image" Target="../media/image30.emf"/></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acorg/NIAID_CEIRR_antigenic_cartography_workshop2025" TargetMode="External"/><Relationship Id="rId3" Type="http://schemas.openxmlformats.org/officeDocument/2006/relationships/hyperlink" Target="https://doi.org/10.1126/science.1097211" TargetMode="External"/><Relationship Id="rId7" Type="http://schemas.openxmlformats.org/officeDocument/2006/relationships/hyperlink" Target="https://doi.org/10.1038/s41467-023-41049-4"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doi.org/10.1038/s41467-022-35312-3" TargetMode="External"/><Relationship Id="rId5" Type="http://schemas.openxmlformats.org/officeDocument/2006/relationships/hyperlink" Target="https://acorg.github.io/Racmacs/" TargetMode="External"/><Relationship Id="rId4" Type="http://schemas.openxmlformats.org/officeDocument/2006/relationships/hyperlink" Target="https://doi.org/10.1126/science.1256427"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398F-6199-FFAB-3718-B9A0CED2A743}"/>
              </a:ext>
            </a:extLst>
          </p:cNvPr>
          <p:cNvSpPr>
            <a:spLocks noGrp="1"/>
          </p:cNvSpPr>
          <p:nvPr>
            <p:ph type="ctrTitle"/>
          </p:nvPr>
        </p:nvSpPr>
        <p:spPr/>
        <p:txBody>
          <a:bodyPr>
            <a:normAutofit/>
          </a:bodyPr>
          <a:lstStyle/>
          <a:p>
            <a:r>
              <a:rPr lang="en-GB" b="1" dirty="0"/>
              <a:t>Antigenic Cartography Workshop </a:t>
            </a:r>
            <a:endParaRPr lang="en-DE" sz="4900" dirty="0"/>
          </a:p>
        </p:txBody>
      </p:sp>
      <p:sp>
        <p:nvSpPr>
          <p:cNvPr id="3" name="Subtitle 2">
            <a:extLst>
              <a:ext uri="{FF2B5EF4-FFF2-40B4-BE49-F238E27FC236}">
                <a16:creationId xmlns:a16="http://schemas.microsoft.com/office/drawing/2014/main" id="{257C1623-F21C-DCE1-7813-BA3A54BAEE70}"/>
              </a:ext>
            </a:extLst>
          </p:cNvPr>
          <p:cNvSpPr>
            <a:spLocks noGrp="1"/>
          </p:cNvSpPr>
          <p:nvPr>
            <p:ph type="subTitle" idx="1"/>
          </p:nvPr>
        </p:nvSpPr>
        <p:spPr>
          <a:xfrm>
            <a:off x="1524000" y="3602037"/>
            <a:ext cx="9144000" cy="2646363"/>
          </a:xfrm>
        </p:spPr>
        <p:txBody>
          <a:bodyPr>
            <a:normAutofit fontScale="92500" lnSpcReduction="20000"/>
          </a:bodyPr>
          <a:lstStyle/>
          <a:p>
            <a:r>
              <a:rPr lang="en-GB" b="1" dirty="0"/>
              <a:t>NIAID CEIRR Training Program, July 9-10, 2025</a:t>
            </a:r>
          </a:p>
          <a:p>
            <a:endParaRPr lang="en-DE" dirty="0"/>
          </a:p>
          <a:p>
            <a:r>
              <a:rPr lang="en-DE" dirty="0"/>
              <a:t>Antonia Netzl (she/</a:t>
            </a:r>
            <a:r>
              <a:rPr lang="en-DE"/>
              <a:t>her)</a:t>
            </a:r>
            <a:r>
              <a:rPr lang="en-US" dirty="0"/>
              <a:t> </a:t>
            </a:r>
            <a:r>
              <a:rPr lang="en-US" dirty="0">
                <a:hlinkClick r:id="rId2"/>
              </a:rPr>
              <a:t>an604@cam.ac.uk</a:t>
            </a:r>
            <a:endParaRPr lang="en-US" dirty="0"/>
          </a:p>
          <a:p>
            <a:r>
              <a:rPr lang="en-US" dirty="0"/>
              <a:t>Sam Turner (he/him) </a:t>
            </a:r>
            <a:r>
              <a:rPr lang="en-GB" dirty="0">
                <a:hlinkClick r:id="rId3"/>
              </a:rPr>
              <a:t>sat65@cam.ac.uk</a:t>
            </a:r>
            <a:r>
              <a:rPr lang="en-GB" dirty="0"/>
              <a:t> </a:t>
            </a:r>
          </a:p>
          <a:p>
            <a:r>
              <a:rPr lang="en-US" dirty="0"/>
              <a:t>Sina Türeli (he/him) </a:t>
            </a:r>
            <a:r>
              <a:rPr lang="en-US" dirty="0">
                <a:hlinkClick r:id="rId4"/>
              </a:rPr>
              <a:t>st757@cam.ac.uk</a:t>
            </a:r>
            <a:endParaRPr lang="en-US" dirty="0"/>
          </a:p>
          <a:p>
            <a:r>
              <a:rPr lang="en-US" dirty="0"/>
              <a:t>Derek Smith (he/him) </a:t>
            </a:r>
            <a:r>
              <a:rPr lang="en-US" dirty="0">
                <a:hlinkClick r:id="rId5"/>
              </a:rPr>
              <a:t>djs200@cam.ac.uk</a:t>
            </a:r>
            <a:r>
              <a:rPr lang="en-US" dirty="0"/>
              <a:t> </a:t>
            </a:r>
            <a:endParaRPr lang="en-DE" dirty="0"/>
          </a:p>
          <a:p>
            <a:r>
              <a:rPr lang="en-DE"/>
              <a:t>Centre </a:t>
            </a:r>
            <a:r>
              <a:rPr lang="en-DE" dirty="0"/>
              <a:t>for Pathogen Evolution, University </a:t>
            </a:r>
            <a:r>
              <a:rPr lang="en-DE"/>
              <a:t>of Cambridge</a:t>
            </a:r>
            <a:r>
              <a:rPr lang="en-US" dirty="0"/>
              <a:t>, UK</a:t>
            </a:r>
            <a:endParaRPr lang="en-DE" dirty="0"/>
          </a:p>
        </p:txBody>
      </p:sp>
    </p:spTree>
    <p:extLst>
      <p:ext uri="{BB962C8B-B14F-4D97-AF65-F5344CB8AC3E}">
        <p14:creationId xmlns:p14="http://schemas.microsoft.com/office/powerpoint/2010/main" val="218415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58DA-D547-3170-17BF-61871CA4D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882FA-4863-A228-7DAE-A460251E8E91}"/>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C2911DFF-DBE8-F964-AEA2-CBD0058DE24A}"/>
              </a:ext>
            </a:extLst>
          </p:cNvPr>
          <p:cNvSpPr>
            <a:spLocks noGrp="1"/>
          </p:cNvSpPr>
          <p:nvPr>
            <p:ph type="sldNum" idx="12"/>
          </p:nvPr>
        </p:nvSpPr>
        <p:spPr/>
        <p:txBody>
          <a:bodyPr/>
          <a:lstStyle/>
          <a:p>
            <a:fld id="{00000000-1234-1234-1234-123412341234}" type="slidenum">
              <a:rPr lang="de" smtClean="0"/>
              <a:pPr/>
              <a:t>10</a:t>
            </a:fld>
            <a:endParaRPr lang="de"/>
          </a:p>
        </p:txBody>
      </p:sp>
      <p:grpSp>
        <p:nvGrpSpPr>
          <p:cNvPr id="5" name="Group 4">
            <a:extLst>
              <a:ext uri="{FF2B5EF4-FFF2-40B4-BE49-F238E27FC236}">
                <a16:creationId xmlns:a16="http://schemas.microsoft.com/office/drawing/2014/main" id="{DC07BDF4-09B4-6EDF-B374-109D38B28F7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8F06E56E-319F-F8F4-4526-007C020B3851}"/>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661F387C-D3D8-4C1D-7AC2-839C8123926B}"/>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69FECE36-F0D1-23FA-2F16-AE36C64DD391}"/>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3716966F-E186-9A05-212B-867CB70709CF}"/>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DBA58314-281D-7067-73DD-5AEBE42E0DD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9C051812-DD18-24F3-AE3E-3CAB683235BF}"/>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6A6D1D78-E1B6-1377-1604-52894E99C240}"/>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6A0B0DD3-9CEC-A44D-B68F-7527088AF58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DBD97964-70DE-4F41-0F3F-3E00758CAD47}"/>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67E79A62-AA2D-34B2-4982-C4340E80F482}"/>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D21BEA2E-3367-540D-3314-AFB06696803E}"/>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999F5A83-E5E0-2D14-D9CC-7674F848EE32}"/>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8BFF2F0-51D3-5BA1-58AB-06BCDB7FF95D}"/>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4A3A21-28FA-2F20-E369-D231484026D9}"/>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BA6043-C37A-9486-3D83-EB50CAB7B2D0}"/>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FAC6C67-A6DF-F43C-74E0-AD52215C5F01}"/>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90AB23E5-8E21-37A8-E9CE-830C7543F7C7}"/>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54FB6B90-81B9-622E-D692-06F4AA974083}"/>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1540640-3782-2024-F7D3-029A7579606C}"/>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C065BF26-28D0-5966-C5A0-E241F0B4CCEA}"/>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0B47DA6E-5A0D-D8C9-5D1D-9C9E880A1CDA}"/>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7E3213B9-6AD2-EE37-388F-19CCDE008E80}"/>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A38FDEAD-DDAB-002A-19A7-37873E2D4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23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FEC5E-68BD-83C2-0F06-3BD5C44E8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9E3B1-5937-805B-F701-DEA3B1BB96C8}"/>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6A5CB7A1-8A53-C3E4-7183-A8101A0DD272}"/>
              </a:ext>
            </a:extLst>
          </p:cNvPr>
          <p:cNvSpPr>
            <a:spLocks noGrp="1"/>
          </p:cNvSpPr>
          <p:nvPr>
            <p:ph type="sldNum" idx="12"/>
          </p:nvPr>
        </p:nvSpPr>
        <p:spPr/>
        <p:txBody>
          <a:bodyPr/>
          <a:lstStyle/>
          <a:p>
            <a:fld id="{00000000-1234-1234-1234-123412341234}" type="slidenum">
              <a:rPr lang="de" smtClean="0"/>
              <a:pPr/>
              <a:t>11</a:t>
            </a:fld>
            <a:endParaRPr lang="de"/>
          </a:p>
        </p:txBody>
      </p:sp>
      <p:grpSp>
        <p:nvGrpSpPr>
          <p:cNvPr id="5" name="Group 4">
            <a:extLst>
              <a:ext uri="{FF2B5EF4-FFF2-40B4-BE49-F238E27FC236}">
                <a16:creationId xmlns:a16="http://schemas.microsoft.com/office/drawing/2014/main" id="{9209A2EA-E330-DB91-F817-B9B90A53D34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9492C22A-4C5F-5397-D1B6-839E15F9021A}"/>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33B9B913-CBA0-DD2A-FEB6-99E9798BF110}"/>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11EA832D-BB3A-DC86-4D89-DDCC817B89E9}"/>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59F44ECF-142C-6161-6E2A-FF5AFD0F48BB}"/>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259134AA-499C-FC42-0DFC-77B452CAB7C6}"/>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AAF0D5C9-208B-8A37-0C53-A550C6894B57}"/>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367F369B-EDC7-B83F-BD14-55C54D9490CC}"/>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DA3285B5-90AF-D3A2-B42F-BEEB5D122964}"/>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1CC79C2E-1EC2-3A3A-B1BF-3CF58D4E9748}"/>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F83BB8CA-87EB-1CC1-34F2-238B61BCFE21}"/>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6D4F530C-7566-62A9-913F-68DCFB155013}"/>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07DF3335-12DF-444F-8DA4-E83ECC727E2F}"/>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FBAD2C80-0049-2518-D649-13A0412D8D77}"/>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8C8283C-C8DC-7370-2EB2-DFEB5CE08FDA}"/>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672662-E5FD-066C-F119-7C53FE44161A}"/>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7402E-578E-F957-FBEE-6BD839807BC5}"/>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C8BB84EA-8F5D-FFEA-91BA-209EB6FB0DA6}"/>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9786D3DC-7622-1817-E049-EAD6F5BD8D94}"/>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9C9B9AE-C5F0-2AAC-8619-EA5D1A447BE5}"/>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EA392C97-8885-787E-0845-098E1E113660}"/>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ADAB66C1-9B59-CFA5-F617-BA56ADA64016}"/>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330C23CB-A49A-8EFF-7213-044EA5B56691}"/>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23AB9FDD-CCE3-0DE4-49E5-29FB33A9F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A4D38EF-4FB1-9E5D-03D1-8BFE7FBF1CC6}"/>
              </a:ext>
            </a:extLst>
          </p:cNvPr>
          <p:cNvSpPr txBox="1"/>
          <p:nvPr/>
        </p:nvSpPr>
        <p:spPr>
          <a:xfrm>
            <a:off x="3710489" y="2724675"/>
            <a:ext cx="4952248" cy="184665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Difficult to interpet </a:t>
            </a:r>
            <a:r>
              <a:rPr lang="en-DE" sz="3200" b="1" dirty="0">
                <a:sym typeface="Wingdings" pitchFamily="2" charset="2"/>
              </a:rPr>
              <a:t> antigenic cartography as geometric interpretation</a:t>
            </a:r>
            <a:endParaRPr lang="en-DE" sz="2800" b="1" dirty="0"/>
          </a:p>
          <a:p>
            <a:endParaRPr lang="en-DE" dirty="0"/>
          </a:p>
        </p:txBody>
      </p:sp>
    </p:spTree>
    <p:extLst>
      <p:ext uri="{BB962C8B-B14F-4D97-AF65-F5344CB8AC3E}">
        <p14:creationId xmlns:p14="http://schemas.microsoft.com/office/powerpoint/2010/main" val="197426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325482F-CB9A-AE56-9E4D-D6B92F026616}"/>
              </a:ext>
            </a:extLst>
          </p:cNvPr>
          <p:cNvSpPr txBox="1">
            <a:spLocks/>
          </p:cNvSpPr>
          <p:nvPr/>
        </p:nvSpPr>
        <p:spPr>
          <a:xfrm>
            <a:off x="4562475" y="4451683"/>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solidFill>
                <a:schemeClr val="tx1"/>
              </a:solidFill>
            </a:endParaRPr>
          </a:p>
        </p:txBody>
      </p:sp>
      <p:sp>
        <p:nvSpPr>
          <p:cNvPr id="7" name="Title 1">
            <a:extLst>
              <a:ext uri="{FF2B5EF4-FFF2-40B4-BE49-F238E27FC236}">
                <a16:creationId xmlns:a16="http://schemas.microsoft.com/office/drawing/2014/main" id="{426178DC-3D72-F2A5-607D-52201759DA4D}"/>
              </a:ext>
            </a:extLst>
          </p:cNvPr>
          <p:cNvSpPr>
            <a:spLocks noGrp="1"/>
          </p:cNvSpPr>
          <p:nvPr>
            <p:ph type="title"/>
          </p:nvPr>
        </p:nvSpPr>
        <p:spPr>
          <a:xfrm>
            <a:off x="4601745" y="979948"/>
            <a:ext cx="6979987" cy="2852737"/>
          </a:xfrm>
        </p:spPr>
        <p:txBody>
          <a:bodyPr>
            <a:noAutofit/>
          </a:bodyPr>
          <a:lstStyle/>
          <a:p>
            <a:r>
              <a:rPr lang="en-DE" sz="4000" dirty="0"/>
              <a:t>Antigenic cartography visualizes multi-dimensional titer data in lower dimensions</a:t>
            </a:r>
          </a:p>
        </p:txBody>
      </p:sp>
    </p:spTree>
    <p:extLst>
      <p:ext uri="{BB962C8B-B14F-4D97-AF65-F5344CB8AC3E}">
        <p14:creationId xmlns:p14="http://schemas.microsoft.com/office/powerpoint/2010/main" val="351576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3C41916-9343-3A7F-79C1-D26A0A6D4997}"/>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7B9C78C-5757-AEF0-7BBB-657698B0739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9478CD09-5B7F-D6F3-60EE-95BAC7EE40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B9CB88-AEE4-3734-4600-E3065F80E124}"/>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12" name="Rectangle 11">
            <a:extLst>
              <a:ext uri="{FF2B5EF4-FFF2-40B4-BE49-F238E27FC236}">
                <a16:creationId xmlns:a16="http://schemas.microsoft.com/office/drawing/2014/main" id="{24D33079-0FA7-4CBE-2D95-C8F2FCF17AC1}"/>
              </a:ext>
            </a:extLst>
          </p:cNvPr>
          <p:cNvSpPr/>
          <p:nvPr/>
        </p:nvSpPr>
        <p:spPr>
          <a:xfrm>
            <a:off x="4632960" y="1178560"/>
            <a:ext cx="6720840" cy="3129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8F6DB2-4BD6-1C50-2636-BBD39387BAF2}"/>
              </a:ext>
            </a:extLst>
          </p:cNvPr>
          <p:cNvSpPr txBox="1"/>
          <p:nvPr/>
        </p:nvSpPr>
        <p:spPr>
          <a:xfrm>
            <a:off x="4876800" y="2605400"/>
            <a:ext cx="6588760" cy="1477328"/>
          </a:xfrm>
          <a:prstGeom prst="rect">
            <a:avLst/>
          </a:prstGeom>
          <a:solidFill>
            <a:schemeClr val="bg1"/>
          </a:solidFill>
        </p:spPr>
        <p:txBody>
          <a:bodyPr wrap="square" rtlCol="0">
            <a:spAutoFit/>
          </a:bodyPr>
          <a:lstStyle/>
          <a:p>
            <a:r>
              <a:rPr lang="en-US" dirty="0"/>
              <a:t>Difference of titers = fold change</a:t>
            </a:r>
          </a:p>
          <a:p>
            <a:endParaRPr lang="en-US" dirty="0"/>
          </a:p>
          <a:p>
            <a:r>
              <a:rPr lang="en-US" dirty="0"/>
              <a:t>Log2(fold change) = antigenic distance</a:t>
            </a:r>
          </a:p>
          <a:p>
            <a:endParaRPr lang="en-US" dirty="0"/>
          </a:p>
          <a:p>
            <a:r>
              <a:rPr lang="en-US" dirty="0">
                <a:sym typeface="Wingdings" pitchFamily="2" charset="2"/>
              </a:rPr>
              <a:t> </a:t>
            </a:r>
            <a:r>
              <a:rPr lang="en-US" dirty="0"/>
              <a:t>Geometric interpretation of neutralization titers</a:t>
            </a:r>
          </a:p>
        </p:txBody>
      </p:sp>
    </p:spTree>
    <p:extLst>
      <p:ext uri="{BB962C8B-B14F-4D97-AF65-F5344CB8AC3E}">
        <p14:creationId xmlns:p14="http://schemas.microsoft.com/office/powerpoint/2010/main" val="3980302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15DA5-A2DA-6B91-973D-94D2438FB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B4FB0-4AEA-69F0-7992-13F9BF5F5B4C}"/>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5474C2A7-ED55-2580-0AAD-3393849B6A96}"/>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BB90AC25-9371-CB8B-E854-9611CDC637FB}"/>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6FD8A4AE-D66D-CC11-5623-F5A603E35FE9}"/>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E0444B3-ECA6-2757-4595-7BA5BF1B5F64}"/>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BA0C53F6-E597-F96E-0530-FAF19408A0FE}"/>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53D7CD4E-247F-6289-DCB5-DDFF3FB454A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6CA97C-8A56-B09A-E462-7278A8E5FEB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16986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6C096F71-8AED-71AD-E98E-3DDB2345BB23}"/>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B3788D-46F9-AF85-6BDC-2970535E348F}"/>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95ED9D0A-D5AD-9DC0-F5BE-F06624AC5EF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A0A5C088-1153-7A6F-09B1-B4248FFF040B}"/>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921B6E-B4B2-190D-272F-411ACD31F307}"/>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336280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rgbClr val="DBD200"/>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50D679D8-5288-D93F-AC9A-AA68123A4AA7}"/>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0A63571-ED7A-235D-A310-763A7579373A}"/>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AF832BE-FAA8-9EF4-ECB7-BE66298E2FCD}"/>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38BC855D-A3D7-CCCE-36F4-F51C6526EC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E4312F-B549-D3D5-2A81-81847CE2427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7390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2" name="Oval 11">
            <a:extLst>
              <a:ext uri="{FF2B5EF4-FFF2-40B4-BE49-F238E27FC236}">
                <a16:creationId xmlns:a16="http://schemas.microsoft.com/office/drawing/2014/main" id="{2162FECD-5889-95DA-9768-691BF29C2100}"/>
              </a:ext>
            </a:extLst>
          </p:cNvPr>
          <p:cNvSpPr/>
          <p:nvPr/>
        </p:nvSpPr>
        <p:spPr>
          <a:xfrm>
            <a:off x="7528955" y="4385326"/>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852711"/>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3BEA751-FAA4-9C0D-F4DC-0DDE16DF5FD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EA3A34-C597-DCA3-6130-5BA22AAFBDA2}"/>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E1202809-26E0-E6FA-37AD-54BE5F48CD9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B58DDC56-20F5-B04B-44D4-8DB1D43853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6E578F-8938-6FF5-59B0-1E370B08258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346559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 name="Rectangle 2">
            <a:extLst>
              <a:ext uri="{FF2B5EF4-FFF2-40B4-BE49-F238E27FC236}">
                <a16:creationId xmlns:a16="http://schemas.microsoft.com/office/drawing/2014/main" id="{570517BA-1E76-A8F6-A4DB-E3C58091911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F8FAE9-61D2-1504-12F5-8DB07EEB90DB}"/>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CA3436-8812-37D5-C445-E80C67719EC0}"/>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8C4B75CB-7C97-5125-9640-382CC9EC340A}"/>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936032AD-903B-C7B8-A5DA-F3173803749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5DD2EA-86CF-A81E-1AD3-5AD6427707B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53381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419DF7E-8542-C06E-1FD3-FC862E9EE7F6}"/>
              </a:ext>
            </a:extLst>
          </p:cNvPr>
          <p:cNvCxnSpPr>
            <a:cxnSpLocks/>
          </p:cNvCxnSpPr>
          <p:nvPr/>
        </p:nvCxnSpPr>
        <p:spPr>
          <a:xfrm>
            <a:off x="4166755" y="3654709"/>
            <a:ext cx="1068778"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A62F51C-D584-7FF2-C94C-CE327649F957}"/>
              </a:ext>
            </a:extLst>
          </p:cNvPr>
          <p:cNvCxnSpPr>
            <a:cxnSpLocks/>
          </p:cNvCxnSpPr>
          <p:nvPr/>
        </p:nvCxnSpPr>
        <p:spPr>
          <a:xfrm flipH="1">
            <a:off x="5247408" y="3678462"/>
            <a:ext cx="1056903"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8" name="Oval 27">
            <a:extLst>
              <a:ext uri="{FF2B5EF4-FFF2-40B4-BE49-F238E27FC236}">
                <a16:creationId xmlns:a16="http://schemas.microsoft.com/office/drawing/2014/main" id="{32986739-0EAD-AEC9-0E40-2B28D4CC1406}"/>
              </a:ext>
            </a:extLst>
          </p:cNvPr>
          <p:cNvSpPr/>
          <p:nvPr/>
        </p:nvSpPr>
        <p:spPr>
          <a:xfrm>
            <a:off x="4713019" y="5787811"/>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8" name="TextBox 37">
            <a:extLst>
              <a:ext uri="{FF2B5EF4-FFF2-40B4-BE49-F238E27FC236}">
                <a16:creationId xmlns:a16="http://schemas.microsoft.com/office/drawing/2014/main" id="{D6C691EB-A10B-C1FD-2A46-698A30DF8123}"/>
              </a:ext>
            </a:extLst>
          </p:cNvPr>
          <p:cNvSpPr txBox="1"/>
          <p:nvPr/>
        </p:nvSpPr>
        <p:spPr>
          <a:xfrm>
            <a:off x="5789561" y="4855541"/>
            <a:ext cx="314510" cy="400110"/>
          </a:xfrm>
          <a:prstGeom prst="rect">
            <a:avLst/>
          </a:prstGeom>
          <a:noFill/>
        </p:spPr>
        <p:txBody>
          <a:bodyPr wrap="none" rtlCol="0">
            <a:spAutoFit/>
          </a:bodyPr>
          <a:lstStyle/>
          <a:p>
            <a:r>
              <a:rPr lang="en-DE" sz="2000" dirty="0"/>
              <a:t>2</a:t>
            </a:r>
          </a:p>
        </p:txBody>
      </p:sp>
      <p:sp>
        <p:nvSpPr>
          <p:cNvPr id="39" name="TextBox 38">
            <a:extLst>
              <a:ext uri="{FF2B5EF4-FFF2-40B4-BE49-F238E27FC236}">
                <a16:creationId xmlns:a16="http://schemas.microsoft.com/office/drawing/2014/main" id="{EF135525-76AB-A07E-07D1-E1A76A2082FB}"/>
              </a:ext>
            </a:extLst>
          </p:cNvPr>
          <p:cNvSpPr txBox="1"/>
          <p:nvPr/>
        </p:nvSpPr>
        <p:spPr>
          <a:xfrm>
            <a:off x="4334092" y="4855541"/>
            <a:ext cx="314510" cy="400110"/>
          </a:xfrm>
          <a:prstGeom prst="rect">
            <a:avLst/>
          </a:prstGeom>
          <a:noFill/>
        </p:spPr>
        <p:txBody>
          <a:bodyPr wrap="none" rtlCol="0">
            <a:spAutoFit/>
          </a:bodyPr>
          <a:lstStyle/>
          <a:p>
            <a:r>
              <a:rPr lang="en-DE" sz="2000" dirty="0"/>
              <a:t>2</a:t>
            </a:r>
          </a:p>
        </p:txBody>
      </p:sp>
      <p:sp>
        <p:nvSpPr>
          <p:cNvPr id="3" name="Oval 2">
            <a:extLst>
              <a:ext uri="{FF2B5EF4-FFF2-40B4-BE49-F238E27FC236}">
                <a16:creationId xmlns:a16="http://schemas.microsoft.com/office/drawing/2014/main" id="{C1B35749-8AB4-20E9-D3F8-87A78E922779}"/>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71F91741-2FAE-169F-477D-6EEA881980C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6" name="Rectangle 5">
            <a:extLst>
              <a:ext uri="{FF2B5EF4-FFF2-40B4-BE49-F238E27FC236}">
                <a16:creationId xmlns:a16="http://schemas.microsoft.com/office/drawing/2014/main" id="{F315F353-4D6C-0485-0628-D5D24D71E7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93A8F-B26A-1CC0-0C84-A56A617A84F5}"/>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9" name="Rectangle 8">
            <a:extLst>
              <a:ext uri="{FF2B5EF4-FFF2-40B4-BE49-F238E27FC236}">
                <a16:creationId xmlns:a16="http://schemas.microsoft.com/office/drawing/2014/main" id="{08EF6588-EAAC-4F11-E66E-30A28ACF3EF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8B81AC-C821-D767-F477-07BC338D4121}"/>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81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4BA1-9E15-59CC-2FB9-F490A758EBDB}"/>
              </a:ext>
            </a:extLst>
          </p:cNvPr>
          <p:cNvSpPr>
            <a:spLocks noGrp="1"/>
          </p:cNvSpPr>
          <p:nvPr>
            <p:ph type="title"/>
          </p:nvPr>
        </p:nvSpPr>
        <p:spPr/>
        <p:txBody>
          <a:bodyPr/>
          <a:lstStyle/>
          <a:p>
            <a:r>
              <a:rPr lang="en-US" dirty="0"/>
              <a:t>Agenda</a:t>
            </a:r>
            <a:endParaRPr lang="en-DE" dirty="0"/>
          </a:p>
        </p:txBody>
      </p:sp>
      <p:graphicFrame>
        <p:nvGraphicFramePr>
          <p:cNvPr id="8" name="Table 7">
            <a:extLst>
              <a:ext uri="{FF2B5EF4-FFF2-40B4-BE49-F238E27FC236}">
                <a16:creationId xmlns:a16="http://schemas.microsoft.com/office/drawing/2014/main" id="{726502F4-A33D-E54A-F8D3-91B097CB08F2}"/>
              </a:ext>
            </a:extLst>
          </p:cNvPr>
          <p:cNvGraphicFramePr>
            <a:graphicFrameLocks noGrp="1" noChangeAspect="1"/>
          </p:cNvGraphicFramePr>
          <p:nvPr>
            <p:extLst>
              <p:ext uri="{D42A27DB-BD31-4B8C-83A1-F6EECF244321}">
                <p14:modId xmlns:p14="http://schemas.microsoft.com/office/powerpoint/2010/main" val="1015683355"/>
              </p:ext>
            </p:extLst>
          </p:nvPr>
        </p:nvGraphicFramePr>
        <p:xfrm>
          <a:off x="3591691" y="146669"/>
          <a:ext cx="7059375" cy="6564662"/>
        </p:xfrm>
        <a:graphic>
          <a:graphicData uri="http://schemas.openxmlformats.org/drawingml/2006/table">
            <a:tbl>
              <a:tblPr/>
              <a:tblGrid>
                <a:gridCol w="2490161">
                  <a:extLst>
                    <a:ext uri="{9D8B030D-6E8A-4147-A177-3AD203B41FA5}">
                      <a16:colId xmlns:a16="http://schemas.microsoft.com/office/drawing/2014/main" val="55484253"/>
                    </a:ext>
                  </a:extLst>
                </a:gridCol>
                <a:gridCol w="4569214">
                  <a:extLst>
                    <a:ext uri="{9D8B030D-6E8A-4147-A177-3AD203B41FA5}">
                      <a16:colId xmlns:a16="http://schemas.microsoft.com/office/drawing/2014/main" val="3621795568"/>
                    </a:ext>
                  </a:extLst>
                </a:gridCol>
              </a:tblGrid>
              <a:tr h="180938">
                <a:tc gridSpan="2">
                  <a:txBody>
                    <a:bodyPr/>
                    <a:lstStyle/>
                    <a:p>
                      <a:pPr rtl="0" fontAlgn="t">
                        <a:buNone/>
                      </a:pPr>
                      <a:r>
                        <a:rPr lang="en-GB" sz="1050" b="1" i="0" u="none" strike="noStrike" dirty="0">
                          <a:solidFill>
                            <a:srgbClr val="000000"/>
                          </a:solidFill>
                          <a:effectLst/>
                          <a:latin typeface="Aptos" panose="020B0004020202020204" pitchFamily="34" charset="0"/>
                        </a:rPr>
                        <a:t>Wednesday, July 9, 2025</a:t>
                      </a:r>
                      <a:endParaRPr lang="en-GB" sz="1600" dirty="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1363383161"/>
                  </a:ext>
                </a:extLst>
              </a:tr>
              <a:tr h="180938">
                <a:tc>
                  <a:txBody>
                    <a:bodyPr/>
                    <a:lstStyle/>
                    <a:p>
                      <a:pPr rtl="0" fontAlgn="t">
                        <a:buNone/>
                      </a:pPr>
                      <a:r>
                        <a:rPr lang="en-GB" sz="1050" b="0" i="0" u="none" strike="noStrike">
                          <a:solidFill>
                            <a:srgbClr val="000000"/>
                          </a:solidFill>
                          <a:effectLst/>
                          <a:latin typeface="Aptos" panose="020B0004020202020204" pitchFamily="34" charset="0"/>
                        </a:rPr>
                        <a:t>8:30 - 9:00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Registration,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1813920"/>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10:10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Theoretical introduction to antigenic cartography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3760734"/>
                  </a:ext>
                </a:extLst>
              </a:tr>
              <a:tr h="180938">
                <a:tc>
                  <a:txBody>
                    <a:bodyPr/>
                    <a:lstStyle/>
                    <a:p>
                      <a:pPr rtl="0" fontAlgn="t">
                        <a:buNone/>
                      </a:pPr>
                      <a:r>
                        <a:rPr lang="en-GB" sz="1050" b="0" i="1" u="none" strike="noStrike">
                          <a:solidFill>
                            <a:srgbClr val="000000"/>
                          </a:solidFill>
                          <a:effectLst/>
                          <a:latin typeface="Aptos" panose="020B0004020202020204" pitchFamily="34" charset="0"/>
                        </a:rPr>
                        <a:t>10:10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131424656"/>
                  </a:ext>
                </a:extLst>
              </a:tr>
              <a:tr h="180938">
                <a:tc>
                  <a:txBody>
                    <a:bodyPr/>
                    <a:lstStyle/>
                    <a:p>
                      <a:pPr rtl="0" fontAlgn="t">
                        <a:buNone/>
                      </a:pPr>
                      <a:r>
                        <a:rPr lang="en-GB" sz="1050" b="0" i="0" u="none" strike="noStrike">
                          <a:solidFill>
                            <a:srgbClr val="000000"/>
                          </a:solidFill>
                          <a:effectLst/>
                          <a:latin typeface="Aptos" panose="020B0004020202020204" pitchFamily="34" charset="0"/>
                        </a:rPr>
                        <a:t>10:30 – 12:00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a:pPr>
                      <a:r>
                        <a:rPr lang="en-GB" sz="1050" b="0" i="0" u="none" strike="noStrike">
                          <a:solidFill>
                            <a:srgbClr val="000000"/>
                          </a:solidFill>
                          <a:effectLst/>
                          <a:latin typeface="Aptos" panose="020B0004020202020204" pitchFamily="34" charset="0"/>
                        </a:rPr>
                        <a:t>Practical session: Map construction</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9095649"/>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Constructing an antigenic map from a titer table</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styling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Interpreting the antigenic map</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Interactive Tool: Racmacs Viewer</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2063901"/>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The morning session should contain enough information to create your own map from your data and give it a first assessment</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F2D0"/>
                    </a:solidFill>
                  </a:tcPr>
                </a:tc>
                <a:tc hMerge="1">
                  <a:txBody>
                    <a:bodyPr/>
                    <a:lstStyle/>
                    <a:p>
                      <a:endParaRPr lang="en-US"/>
                    </a:p>
                  </a:txBody>
                  <a:tcPr/>
                </a:tc>
                <a:extLst>
                  <a:ext uri="{0D108BD9-81ED-4DB2-BD59-A6C34878D82A}">
                    <a16:rowId xmlns:a16="http://schemas.microsoft.com/office/drawing/2014/main" val="3983453360"/>
                  </a:ext>
                </a:extLst>
              </a:tr>
              <a:tr h="180938">
                <a:tc>
                  <a:txBody>
                    <a:bodyPr/>
                    <a:lstStyle/>
                    <a:p>
                      <a:pPr rtl="0" fontAlgn="t">
                        <a:buNone/>
                      </a:pPr>
                      <a:r>
                        <a:rPr lang="en-GB" sz="1050" b="0" i="1" u="none" strike="noStrike">
                          <a:solidFill>
                            <a:srgbClr val="000000"/>
                          </a:solidFill>
                          <a:effectLst/>
                          <a:latin typeface="Aptos" panose="020B0004020202020204" pitchFamily="34" charset="0"/>
                        </a:rPr>
                        <a:t>12:00 – 13:00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Lunch</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012490391"/>
                  </a:ext>
                </a:extLst>
              </a:tr>
              <a:tr h="180938">
                <a:tc>
                  <a:txBody>
                    <a:bodyPr/>
                    <a:lstStyle/>
                    <a:p>
                      <a:pPr rtl="0" fontAlgn="t">
                        <a:buNone/>
                      </a:pPr>
                      <a:r>
                        <a:rPr lang="en-GB" sz="1050" b="0" i="0" u="none" strike="noStrike">
                          <a:solidFill>
                            <a:srgbClr val="000000"/>
                          </a:solidFill>
                          <a:effectLst/>
                          <a:latin typeface="Aptos" panose="020B0004020202020204" pitchFamily="34" charset="0"/>
                        </a:rPr>
                        <a:t>13:00 – 14:30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2"/>
                      </a:pPr>
                      <a:r>
                        <a:rPr lang="en-GB" sz="1050" b="0" i="0" u="none" strike="noStrike">
                          <a:solidFill>
                            <a:srgbClr val="000000"/>
                          </a:solidFill>
                          <a:effectLst/>
                          <a:latin typeface="Aptos" panose="020B0004020202020204" pitchFamily="34" charset="0"/>
                        </a:rPr>
                        <a:t>Practical Session: Map Diagnostics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1847003"/>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Evaluating map distances vs. titer distances</a:t>
                      </a:r>
                      <a:endParaRPr lang="en-GB" sz="1600">
                        <a:effectLst/>
                      </a:endParaRPr>
                    </a:p>
                    <a:p>
                      <a:pPr rtl="0" fontAlgn="t">
                        <a:buNone/>
                      </a:pPr>
                      <a:r>
                        <a:rPr lang="en-GB" sz="1050" b="0" i="0" u="none" strike="noStrike">
                          <a:solidFill>
                            <a:srgbClr val="000000"/>
                          </a:solidFill>
                          <a:effectLst/>
                          <a:latin typeface="Aptos" panose="020B0004020202020204" pitchFamily="34" charset="0"/>
                        </a:rPr>
                        <a:t>Investigating map stability</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cross-validation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dimensionality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70"/>
                  </a:ext>
                </a:extLst>
              </a:tr>
              <a:tr h="180938">
                <a:tc>
                  <a:txBody>
                    <a:bodyPr/>
                    <a:lstStyle/>
                    <a:p>
                      <a:pPr rtl="0" fontAlgn="t">
                        <a:buNone/>
                      </a:pPr>
                      <a:r>
                        <a:rPr lang="en-GB" sz="1050" b="0" i="1" u="none" strike="noStrike">
                          <a:solidFill>
                            <a:srgbClr val="000000"/>
                          </a:solidFill>
                          <a:effectLst/>
                          <a:latin typeface="Aptos" panose="020B0004020202020204" pitchFamily="34" charset="0"/>
                        </a:rPr>
                        <a:t>14:30 – 15:00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210106884"/>
                  </a:ext>
                </a:extLst>
              </a:tr>
              <a:tr h="180938">
                <a:tc>
                  <a:txBody>
                    <a:bodyPr/>
                    <a:lstStyle/>
                    <a:p>
                      <a:pPr rtl="0" fontAlgn="t">
                        <a:buNone/>
                      </a:pPr>
                      <a:r>
                        <a:rPr lang="en-GB" sz="1050" b="0" i="0" u="none" strike="noStrike">
                          <a:solidFill>
                            <a:srgbClr val="000000"/>
                          </a:solidFill>
                          <a:effectLst/>
                          <a:latin typeface="Aptos" panose="020B0004020202020204" pitchFamily="34" charset="0"/>
                        </a:rPr>
                        <a:t>15:00 – 16:30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3"/>
                      </a:pPr>
                      <a:r>
                        <a:rPr lang="en-GB" sz="1050" b="0" i="0" u="none" strike="noStrike">
                          <a:solidFill>
                            <a:srgbClr val="000000"/>
                          </a:solidFill>
                          <a:effectLst/>
                          <a:latin typeface="Aptos" panose="020B0004020202020204" pitchFamily="34" charset="0"/>
                        </a:rPr>
                        <a:t>Practical session: Troubleshooting</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6473178"/>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Recognizing common data issues and how they are reflected in antigenic maps</a:t>
                      </a:r>
                      <a:endParaRPr lang="en-GB" sz="1600">
                        <a:effectLst/>
                      </a:endParaRPr>
                    </a:p>
                    <a:p>
                      <a:pPr rtl="0" fontAlgn="t">
                        <a:buNone/>
                      </a:pPr>
                      <a:r>
                        <a:rPr lang="en-GB" sz="1050" b="0" i="0" u="none" strike="noStrike">
                          <a:solidFill>
                            <a:srgbClr val="000000"/>
                          </a:solidFill>
                          <a:effectLst/>
                          <a:latin typeface="Aptos" panose="020B0004020202020204" pitchFamily="34" charset="0"/>
                        </a:rPr>
                        <a:t>Approaches to address these challenges</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6958084"/>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Official end Day 1, but workshop organizers will be available for discussing questions and data</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AD3"/>
                    </a:solidFill>
                  </a:tcPr>
                </a:tc>
                <a:tc hMerge="1">
                  <a:txBody>
                    <a:bodyPr/>
                    <a:lstStyle/>
                    <a:p>
                      <a:endParaRPr lang="en-US"/>
                    </a:p>
                  </a:txBody>
                  <a:tcPr/>
                </a:tc>
                <a:extLst>
                  <a:ext uri="{0D108BD9-81ED-4DB2-BD59-A6C34878D82A}">
                    <a16:rowId xmlns:a16="http://schemas.microsoft.com/office/drawing/2014/main" val="2537698943"/>
                  </a:ext>
                </a:extLst>
              </a:tr>
              <a:tr h="180938">
                <a:tc gridSpan="2">
                  <a:txBody>
                    <a:bodyPr/>
                    <a:lstStyle/>
                    <a:p>
                      <a:pPr rtl="0" fontAlgn="t">
                        <a:buNone/>
                      </a:pPr>
                      <a:r>
                        <a:rPr lang="en-GB" sz="1050" b="1" i="0" u="none" strike="noStrike">
                          <a:solidFill>
                            <a:srgbClr val="000000"/>
                          </a:solidFill>
                          <a:effectLst/>
                          <a:latin typeface="Aptos" panose="020B0004020202020204" pitchFamily="34" charset="0"/>
                        </a:rPr>
                        <a:t>Thursday, July 10,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3073543032"/>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4"/>
                      </a:pPr>
                      <a:r>
                        <a:rPr lang="en-GB" sz="1050" b="0" i="0" u="none" strike="noStrike">
                          <a:solidFill>
                            <a:srgbClr val="000000"/>
                          </a:solidFill>
                          <a:effectLst/>
                          <a:latin typeface="Aptos" panose="020B0004020202020204" pitchFamily="34" charset="0"/>
                        </a:rPr>
                        <a:t>Practical session: Antibody Landscapes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6186"/>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Antibody landscapes to model complex exposure histories</a:t>
                      </a:r>
                      <a:endParaRPr lang="en-GB" sz="1600">
                        <a:effectLst/>
                      </a:endParaRPr>
                    </a:p>
                    <a:p>
                      <a:pPr rtl="0" fontAlgn="t">
                        <a:buNone/>
                      </a:pPr>
                      <a:r>
                        <a:rPr lang="en-GB" sz="1050" b="0" i="0" u="none" strike="noStrike">
                          <a:solidFill>
                            <a:srgbClr val="000000"/>
                          </a:solidFill>
                          <a:effectLst/>
                          <a:latin typeface="Aptos" panose="020B0004020202020204" pitchFamily="34" charset="0"/>
                        </a:rPr>
                        <a:t>Antibody landscape construction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plotting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evaluation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575175"/>
                  </a:ext>
                </a:extLst>
              </a:tr>
              <a:tr h="180938">
                <a:tc>
                  <a:txBody>
                    <a:bodyPr/>
                    <a:lstStyle/>
                    <a:p>
                      <a:pPr rtl="0" fontAlgn="t">
                        <a:buNone/>
                      </a:pPr>
                      <a:r>
                        <a:rPr lang="en-GB" sz="1050" b="0" i="1" u="none" strike="noStrike">
                          <a:solidFill>
                            <a:srgbClr val="000000"/>
                          </a:solidFill>
                          <a:effectLst/>
                          <a:latin typeface="Aptos" panose="020B0004020202020204" pitchFamily="34" charset="0"/>
                        </a:rPr>
                        <a:t>10:30 – 11:00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588948948"/>
                  </a:ext>
                </a:extLst>
              </a:tr>
              <a:tr h="180938">
                <a:tc>
                  <a:txBody>
                    <a:bodyPr/>
                    <a:lstStyle/>
                    <a:p>
                      <a:pPr rtl="0" fontAlgn="t">
                        <a:buNone/>
                      </a:pPr>
                      <a:r>
                        <a:rPr lang="en-GB" sz="1050" b="0" i="0" u="none" strike="noStrike">
                          <a:solidFill>
                            <a:srgbClr val="000000"/>
                          </a:solidFill>
                          <a:effectLst/>
                          <a:latin typeface="Aptos" panose="020B0004020202020204" pitchFamily="34" charset="0"/>
                        </a:rPr>
                        <a:t>11:00 – 12:30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5"/>
                      </a:pPr>
                      <a:r>
                        <a:rPr lang="en-GB" sz="1050" b="0" i="0" u="none" strike="noStrike">
                          <a:solidFill>
                            <a:srgbClr val="000000"/>
                          </a:solidFill>
                          <a:effectLst/>
                          <a:latin typeface="Aptos" panose="020B0004020202020204" pitchFamily="34" charset="0"/>
                        </a:rPr>
                        <a:t>Data clinic</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8868997"/>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Work on your own data or try practical examples with provided data with support from the workshop organizers</a:t>
                      </a:r>
                      <a:endParaRPr lang="en-GB" sz="1600" dirty="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6430264"/>
                  </a:ext>
                </a:extLst>
              </a:tr>
            </a:tbl>
          </a:graphicData>
        </a:graphic>
      </p:graphicFrame>
    </p:spTree>
    <p:extLst>
      <p:ext uri="{BB962C8B-B14F-4D97-AF65-F5344CB8AC3E}">
        <p14:creationId xmlns:p14="http://schemas.microsoft.com/office/powerpoint/2010/main" val="1700170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tc>
                  <a:txBody>
                    <a:bodyPr/>
                    <a:lstStyle/>
                    <a:p>
                      <a:r>
                        <a:rPr lang="en-DE" dirty="0">
                          <a:solidFill>
                            <a:schemeClr val="tx1"/>
                          </a:solidFill>
                        </a:rPr>
                        <a:t>…</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n</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Titer</a:t>
                      </a:r>
                      <a:r>
                        <a:rPr lang="en-DE" baseline="-25000" dirty="0"/>
                        <a:t>1,1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1,n</a:t>
                      </a:r>
                      <a:endParaRPr lang="en-DE" dirty="0"/>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Titer</a:t>
                      </a:r>
                      <a:r>
                        <a:rPr lang="en-DE" baseline="-25000" dirty="0"/>
                        <a:t>2,1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2,n</a:t>
                      </a:r>
                      <a:endParaRPr lang="en-DE" dirty="0"/>
                    </a:p>
                  </a:txBody>
                  <a:tcPr/>
                </a:tc>
                <a:extLst>
                  <a:ext uri="{0D108BD9-81ED-4DB2-BD59-A6C34878D82A}">
                    <a16:rowId xmlns:a16="http://schemas.microsoft.com/office/drawing/2014/main" val="2051936593"/>
                  </a:ext>
                </a:extLst>
              </a:tr>
              <a:tr h="370840">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extLst>
                  <a:ext uri="{0D108BD9-81ED-4DB2-BD59-A6C34878D82A}">
                    <a16:rowId xmlns:a16="http://schemas.microsoft.com/office/drawing/2014/main" val="1541770388"/>
                  </a:ext>
                </a:extLst>
              </a:tr>
              <a:tr h="370840">
                <a:tc>
                  <a:txBody>
                    <a:bodyPr/>
                    <a:lstStyle/>
                    <a:p>
                      <a:r>
                        <a:rPr lang="en-DE" dirty="0"/>
                        <a:t>Antigen i</a:t>
                      </a:r>
                    </a:p>
                  </a:txBody>
                  <a:tcPr/>
                </a:tc>
                <a:tc>
                  <a:txBody>
                    <a:bodyPr/>
                    <a:lstStyle/>
                    <a:p>
                      <a:r>
                        <a:rPr lang="en-DE" dirty="0"/>
                        <a:t>Titer</a:t>
                      </a:r>
                      <a:r>
                        <a:rPr lang="en-DE" baseline="-25000" dirty="0"/>
                        <a:t>i,1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i,n</a:t>
                      </a:r>
                      <a:endParaRPr lang="en-DE" dirty="0"/>
                    </a:p>
                  </a:txBody>
                  <a:tcPr/>
                </a:tc>
                <a:extLst>
                  <a:ext uri="{0D108BD9-81ED-4DB2-BD59-A6C34878D82A}">
                    <a16:rowId xmlns:a16="http://schemas.microsoft.com/office/drawing/2014/main" val="3388985870"/>
                  </a:ext>
                </a:extLst>
              </a:tr>
            </a:tbl>
          </a:graphicData>
        </a:graphic>
      </p:graphicFrame>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3" name="Down Arrow 2">
            <a:extLst>
              <a:ext uri="{FF2B5EF4-FFF2-40B4-BE49-F238E27FC236}">
                <a16:creationId xmlns:a16="http://schemas.microsoft.com/office/drawing/2014/main" id="{46A2B553-E956-1E5B-FBA3-EE5D0D7207EE}"/>
              </a:ext>
            </a:extLst>
          </p:cNvPr>
          <p:cNvSpPr/>
          <p:nvPr/>
        </p:nvSpPr>
        <p:spPr>
          <a:xfrm>
            <a:off x="5899716" y="3429000"/>
            <a:ext cx="185738" cy="657225"/>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0433464F-0468-9226-279D-4BFBE890A376}"/>
              </a:ext>
            </a:extLst>
          </p:cNvPr>
          <p:cNvSpPr txBox="1"/>
          <p:nvPr/>
        </p:nvSpPr>
        <p:spPr>
          <a:xfrm>
            <a:off x="4060870" y="4110984"/>
            <a:ext cx="3863430" cy="461665"/>
          </a:xfrm>
          <a:prstGeom prst="rect">
            <a:avLst/>
          </a:prstGeom>
          <a:noFill/>
        </p:spPr>
        <p:txBody>
          <a:bodyPr wrap="none" rtlCol="0">
            <a:spAutoFit/>
          </a:bodyPr>
          <a:lstStyle/>
          <a:p>
            <a:pPr algn="ctr"/>
            <a:r>
              <a:rPr lang="en-DE" sz="2400" b="1" dirty="0"/>
              <a:t>Table with target distances D</a:t>
            </a:r>
          </a:p>
        </p:txBody>
      </p:sp>
      <p:sp>
        <p:nvSpPr>
          <p:cNvPr id="7" name="TextBox 6">
            <a:extLst>
              <a:ext uri="{FF2B5EF4-FFF2-40B4-BE49-F238E27FC236}">
                <a16:creationId xmlns:a16="http://schemas.microsoft.com/office/drawing/2014/main" id="{3CC51BA3-CAAD-8D7F-A093-372A48D4C002}"/>
              </a:ext>
            </a:extLst>
          </p:cNvPr>
          <p:cNvSpPr txBox="1"/>
          <p:nvPr/>
        </p:nvSpPr>
        <p:spPr>
          <a:xfrm>
            <a:off x="6154494" y="3390003"/>
            <a:ext cx="1939249" cy="646331"/>
          </a:xfrm>
          <a:prstGeom prst="rect">
            <a:avLst/>
          </a:prstGeom>
          <a:noFill/>
        </p:spPr>
        <p:txBody>
          <a:bodyPr wrap="none" rtlCol="0">
            <a:spAutoFit/>
          </a:bodyPr>
          <a:lstStyle/>
          <a:p>
            <a:r>
              <a:rPr lang="en-DE" dirty="0"/>
              <a:t>Log2 transform</a:t>
            </a:r>
          </a:p>
          <a:p>
            <a:r>
              <a:rPr lang="en-DE" dirty="0"/>
              <a:t>calculate distances</a:t>
            </a:r>
          </a:p>
        </p:txBody>
      </p:sp>
      <p:sp>
        <p:nvSpPr>
          <p:cNvPr id="11" name="Down Arrow 10">
            <a:extLst>
              <a:ext uri="{FF2B5EF4-FFF2-40B4-BE49-F238E27FC236}">
                <a16:creationId xmlns:a16="http://schemas.microsoft.com/office/drawing/2014/main" id="{75493875-B89A-4BEA-D0CD-C42E7A9CE766}"/>
              </a:ext>
            </a:extLst>
          </p:cNvPr>
          <p:cNvSpPr/>
          <p:nvPr/>
        </p:nvSpPr>
        <p:spPr>
          <a:xfrm>
            <a:off x="5899716" y="4581527"/>
            <a:ext cx="185738" cy="1256234"/>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4035953D-700B-9188-748A-DBFCFD680B39}"/>
              </a:ext>
            </a:extLst>
          </p:cNvPr>
          <p:cNvSpPr txBox="1"/>
          <p:nvPr/>
        </p:nvSpPr>
        <p:spPr>
          <a:xfrm>
            <a:off x="6154494" y="4500088"/>
            <a:ext cx="5711191" cy="1323439"/>
          </a:xfrm>
          <a:prstGeom prst="rect">
            <a:avLst/>
          </a:prstGeom>
          <a:noFill/>
        </p:spPr>
        <p:txBody>
          <a:bodyPr wrap="square" rtlCol="0">
            <a:spAutoFit/>
          </a:bodyPr>
          <a:lstStyle/>
          <a:p>
            <a:r>
              <a:rPr lang="en-DE" sz="1600" dirty="0"/>
              <a:t>Optimize map distances </a:t>
            </a:r>
            <a:r>
              <a:rPr lang="en-DE" sz="1600" i="1" dirty="0"/>
              <a:t>d</a:t>
            </a:r>
            <a:r>
              <a:rPr lang="en-DE" sz="1600" dirty="0"/>
              <a:t> for each serum, antigen pair</a:t>
            </a:r>
          </a:p>
          <a:p>
            <a:br>
              <a:rPr lang="en-US" sz="1600" dirty="0"/>
            </a:br>
            <a:r>
              <a:rPr lang="en-DE" sz="1600"/>
              <a:t>Minimize map stress</a:t>
            </a:r>
            <a:endParaRPr lang="en-US" sz="1600" dirty="0"/>
          </a:p>
          <a:p>
            <a:r>
              <a:rPr lang="en-US" sz="1600" dirty="0"/>
              <a:t>Where </a:t>
            </a:r>
            <a:r>
              <a:rPr lang="en-US" sz="1600" i="1" dirty="0"/>
              <a:t>D = log2(</a:t>
            </a:r>
            <a:r>
              <a:rPr lang="en-US" sz="1600" i="1"/>
              <a:t>maxTiter</a:t>
            </a:r>
            <a:r>
              <a:rPr lang="en-US" sz="1600" i="1" dirty="0"/>
              <a:t>/LOD)</a:t>
            </a:r>
            <a:r>
              <a:rPr lang="en-US" sz="1600" dirty="0"/>
              <a:t> for titers below the limit of detection (LOD) and </a:t>
            </a:r>
            <a:r>
              <a:rPr lang="en-US" sz="1600" i="1" dirty="0"/>
              <a:t>d&gt;D</a:t>
            </a:r>
            <a:r>
              <a:rPr lang="en-US" sz="1600" dirty="0"/>
              <a:t> without penalty</a:t>
            </a:r>
            <a:endParaRPr lang="en-DE" sz="1600" dirty="0"/>
          </a:p>
        </p:txBody>
      </p:sp>
      <p:sp>
        <p:nvSpPr>
          <p:cNvPr id="16" name="TextBox 15">
            <a:extLst>
              <a:ext uri="{FF2B5EF4-FFF2-40B4-BE49-F238E27FC236}">
                <a16:creationId xmlns:a16="http://schemas.microsoft.com/office/drawing/2014/main" id="{DEB9A50B-045A-BA3A-8BA0-C7570431F3DF}"/>
              </a:ext>
            </a:extLst>
          </p:cNvPr>
          <p:cNvSpPr txBox="1"/>
          <p:nvPr/>
        </p:nvSpPr>
        <p:spPr>
          <a:xfrm>
            <a:off x="4983238" y="5837761"/>
            <a:ext cx="2018694" cy="461665"/>
          </a:xfrm>
          <a:prstGeom prst="rect">
            <a:avLst/>
          </a:prstGeom>
          <a:noFill/>
        </p:spPr>
        <p:txBody>
          <a:bodyPr wrap="none" rtlCol="0">
            <a:spAutoFit/>
          </a:bodyPr>
          <a:lstStyle/>
          <a:p>
            <a:r>
              <a:rPr lang="en-DE" sz="2400" b="1" dirty="0"/>
              <a:t>Antigenic map</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CCE892-0B38-E882-5018-BD646EA9B67E}"/>
                  </a:ext>
                </a:extLst>
              </p:cNvPr>
              <p:cNvSpPr txBox="1"/>
              <p:nvPr/>
            </p:nvSpPr>
            <p:spPr>
              <a:xfrm>
                <a:off x="7924300" y="4815188"/>
                <a:ext cx="2325196" cy="442429"/>
              </a:xfrm>
              <a:prstGeom prst="rect">
                <a:avLst/>
              </a:prstGeom>
              <a:noFill/>
            </p:spPr>
            <p:txBody>
              <a:bodyPr wrap="square">
                <a:spAutoFit/>
              </a:bodyPr>
              <a:lstStyle/>
              <a:p>
                <a:pPr algn="ctr">
                  <a:lnSpc>
                    <a:spcPct val="107000"/>
                  </a:lnSpc>
                  <a:spcAft>
                    <a:spcPts val="800"/>
                  </a:spcAft>
                </a:pPr>
                <a:r>
                  <a:rPr lang="en-GB" dirty="0">
                    <a:ea typeface="Calibri" panose="020F0502020204030204" pitchFamily="34" charset="0"/>
                    <a:cs typeface="Times New Roman" panose="02020603050405020304" pitchFamily="18" charset="0"/>
                  </a:rPr>
                  <a:t>s</a:t>
                </a:r>
                <a:r>
                  <a:rPr lang="en-DE" sz="1800" dirty="0">
                    <a:effectLst/>
                    <a:ea typeface="Calibri" panose="020F0502020204030204" pitchFamily="34" charset="0"/>
                    <a:cs typeface="Times New Roman" panose="02020603050405020304" pitchFamily="18" charset="0"/>
                  </a:rPr>
                  <a:t> = </a:t>
                </a:r>
                <a14:m>
                  <m:oMath xmlns:m="http://schemas.openxmlformats.org/officeDocument/2006/math">
                    <m:nary>
                      <m:naryPr>
                        <m:chr m:val="∑"/>
                        <m:grow m:val="on"/>
                        <m:ctrlPr>
                          <a:rPr lang="en-DE" sz="1800" i="1" smtClean="0">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𝑛</m:t>
                        </m:r>
                      </m:sub>
                      <m:sup/>
                      <m:e/>
                    </m:nary>
                  </m:oMath>
                </a14:m>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baseline="30000" dirty="0">
                    <a:effectLst/>
                    <a:latin typeface="Calibri" panose="020F0502020204030204" pitchFamily="34" charset="0"/>
                    <a:ea typeface="Calibri" panose="020F0502020204030204" pitchFamily="34" charset="0"/>
                    <a:cs typeface="Times New Roman" panose="02020603050405020304" pitchFamily="18" charset="0"/>
                  </a:rPr>
                  <a:t>2</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BACCE892-0B38-E882-5018-BD646EA9B67E}"/>
                  </a:ext>
                </a:extLst>
              </p:cNvPr>
              <p:cNvSpPr txBox="1">
                <a:spLocks noRot="1" noChangeAspect="1" noMove="1" noResize="1" noEditPoints="1" noAdjustHandles="1" noChangeArrowheads="1" noChangeShapeType="1" noTextEdit="1"/>
              </p:cNvSpPr>
              <p:nvPr/>
            </p:nvSpPr>
            <p:spPr>
              <a:xfrm>
                <a:off x="7924300" y="4815188"/>
                <a:ext cx="2325196" cy="442429"/>
              </a:xfrm>
              <a:prstGeom prst="rect">
                <a:avLst/>
              </a:prstGeom>
              <a:blipFill>
                <a:blip r:embed="rId2"/>
                <a:stretch>
                  <a:fillRect t="-85714" b="-140000"/>
                </a:stretch>
              </a:blipFill>
            </p:spPr>
            <p:txBody>
              <a:bodyPr/>
              <a:lstStyle/>
              <a:p>
                <a:r>
                  <a:rPr lang="en-US">
                    <a:noFill/>
                  </a:rPr>
                  <a:t> </a:t>
                </a:r>
              </a:p>
            </p:txBody>
          </p:sp>
        </mc:Fallback>
      </mc:AlternateContent>
    </p:spTree>
    <p:extLst>
      <p:ext uri="{BB962C8B-B14F-4D97-AF65-F5344CB8AC3E}">
        <p14:creationId xmlns:p14="http://schemas.microsoft.com/office/powerpoint/2010/main" val="116985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47B4-B09F-0AF0-1EE0-1A33C0D69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1A276-372C-C254-56A8-98B76BF602BD}"/>
              </a:ext>
            </a:extLst>
          </p:cNvPr>
          <p:cNvSpPr>
            <a:spLocks noGrp="1"/>
          </p:cNvSpPr>
          <p:nvPr>
            <p:ph type="title"/>
          </p:nvPr>
        </p:nvSpPr>
        <p:spPr>
          <a:xfrm>
            <a:off x="100574" y="786016"/>
            <a:ext cx="3763617" cy="1143000"/>
          </a:xfrm>
        </p:spPr>
        <p:txBody>
          <a:bodyPr>
            <a:normAutofit fontScale="90000"/>
          </a:bodyPr>
          <a:lstStyle/>
          <a:p>
            <a:r>
              <a:rPr lang="en-US" dirty="0"/>
              <a:t>Antigenic cartography of other viruses</a:t>
            </a:r>
          </a:p>
        </p:txBody>
      </p:sp>
      <p:pic>
        <p:nvPicPr>
          <p:cNvPr id="3" name="Picture 2" descr="Fig. 2.">
            <a:extLst>
              <a:ext uri="{FF2B5EF4-FFF2-40B4-BE49-F238E27FC236}">
                <a16:creationId xmlns:a16="http://schemas.microsoft.com/office/drawing/2014/main" id="{146CAF82-5CEF-80AB-3877-C14E3B812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680" y="277752"/>
            <a:ext cx="3001616" cy="30016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1. ">
            <a:extLst>
              <a:ext uri="{FF2B5EF4-FFF2-40B4-BE49-F238E27FC236}">
                <a16:creationId xmlns:a16="http://schemas.microsoft.com/office/drawing/2014/main" id="{CA50F43B-FAC4-87B5-AFAF-EE50BBB4B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358" y="3607810"/>
            <a:ext cx="4885794" cy="2715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864F280-19A4-7CF2-AE49-BDF80DD00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651" y="3343650"/>
            <a:ext cx="3661537" cy="32433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ure 4">
            <a:extLst>
              <a:ext uri="{FF2B5EF4-FFF2-40B4-BE49-F238E27FC236}">
                <a16:creationId xmlns:a16="http://schemas.microsoft.com/office/drawing/2014/main" id="{355E1FC8-F4A5-F905-F66A-FDAF40C32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7052" y="414368"/>
            <a:ext cx="4223892" cy="3194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F6FE54-0350-3319-CB79-F38085502587}"/>
              </a:ext>
            </a:extLst>
          </p:cNvPr>
          <p:cNvSpPr txBox="1"/>
          <p:nvPr/>
        </p:nvSpPr>
        <p:spPr>
          <a:xfrm>
            <a:off x="3351026" y="36344"/>
            <a:ext cx="2983513" cy="461665"/>
          </a:xfrm>
          <a:prstGeom prst="rect">
            <a:avLst/>
          </a:prstGeom>
          <a:noFill/>
        </p:spPr>
        <p:txBody>
          <a:bodyPr wrap="square">
            <a:spAutoFit/>
          </a:bodyPr>
          <a:lstStyle/>
          <a:p>
            <a:r>
              <a:rPr lang="en-US" sz="1200" b="1" dirty="0"/>
              <a:t>Dengue</a:t>
            </a:r>
            <a:r>
              <a:rPr lang="en-US" sz="1200" dirty="0"/>
              <a:t> virus by </a:t>
            </a:r>
            <a:r>
              <a:rPr lang="en-US" sz="1200" dirty="0" err="1"/>
              <a:t>Katzelnick</a:t>
            </a:r>
            <a:r>
              <a:rPr lang="en-US" sz="1200" dirty="0"/>
              <a:t>, et al. 2021</a:t>
            </a:r>
          </a:p>
          <a:p>
            <a:r>
              <a:rPr lang="en-US" sz="1200" dirty="0" err="1"/>
              <a:t>doi</a:t>
            </a:r>
            <a:r>
              <a:rPr lang="en-US" sz="1200" dirty="0"/>
              <a:t>: 10.1126/science.abk0058</a:t>
            </a:r>
          </a:p>
        </p:txBody>
      </p:sp>
      <p:sp>
        <p:nvSpPr>
          <p:cNvPr id="9" name="TextBox 8">
            <a:extLst>
              <a:ext uri="{FF2B5EF4-FFF2-40B4-BE49-F238E27FC236}">
                <a16:creationId xmlns:a16="http://schemas.microsoft.com/office/drawing/2014/main" id="{71A3E8CD-A7B2-CC76-AB31-6164C692D0AC}"/>
              </a:ext>
            </a:extLst>
          </p:cNvPr>
          <p:cNvSpPr txBox="1"/>
          <p:nvPr/>
        </p:nvSpPr>
        <p:spPr>
          <a:xfrm>
            <a:off x="6911358" y="6356172"/>
            <a:ext cx="2827420" cy="461665"/>
          </a:xfrm>
          <a:prstGeom prst="rect">
            <a:avLst/>
          </a:prstGeom>
          <a:noFill/>
        </p:spPr>
        <p:txBody>
          <a:bodyPr wrap="square" rtlCol="0">
            <a:spAutoFit/>
          </a:bodyPr>
          <a:lstStyle/>
          <a:p>
            <a:r>
              <a:rPr lang="en-US" sz="1200" b="1" dirty="0"/>
              <a:t>Lyssavirus </a:t>
            </a:r>
            <a:r>
              <a:rPr lang="en-US" sz="1200" dirty="0"/>
              <a:t>By Nolden, et al. 2014 </a:t>
            </a:r>
            <a:br>
              <a:rPr lang="en-US" sz="1200" dirty="0"/>
            </a:br>
            <a:r>
              <a:rPr lang="en-US" sz="1200" dirty="0" err="1"/>
              <a:t>doi</a:t>
            </a:r>
            <a:r>
              <a:rPr lang="en-US" sz="1200" dirty="0"/>
              <a:t>: 10.1099/vir.0.065953-0.</a:t>
            </a:r>
          </a:p>
        </p:txBody>
      </p:sp>
      <p:sp>
        <p:nvSpPr>
          <p:cNvPr id="10" name="TextBox 9">
            <a:extLst>
              <a:ext uri="{FF2B5EF4-FFF2-40B4-BE49-F238E27FC236}">
                <a16:creationId xmlns:a16="http://schemas.microsoft.com/office/drawing/2014/main" id="{88239DBD-A305-6B72-C177-2381F3833599}"/>
              </a:ext>
            </a:extLst>
          </p:cNvPr>
          <p:cNvSpPr txBox="1"/>
          <p:nvPr/>
        </p:nvSpPr>
        <p:spPr>
          <a:xfrm>
            <a:off x="7019641" y="-18520"/>
            <a:ext cx="3776869" cy="461665"/>
          </a:xfrm>
          <a:prstGeom prst="rect">
            <a:avLst/>
          </a:prstGeom>
          <a:noFill/>
        </p:spPr>
        <p:txBody>
          <a:bodyPr wrap="square" rtlCol="0">
            <a:spAutoFit/>
          </a:bodyPr>
          <a:lstStyle/>
          <a:p>
            <a:r>
              <a:rPr lang="en-GB" sz="1200" b="1" dirty="0"/>
              <a:t>HPV </a:t>
            </a:r>
            <a:r>
              <a:rPr lang="en-GB" sz="1200" dirty="0"/>
              <a:t>by </a:t>
            </a:r>
            <a:r>
              <a:rPr lang="en-GB" sz="1200" dirty="0" err="1"/>
              <a:t>Kamuyu</a:t>
            </a:r>
            <a:r>
              <a:rPr lang="en-GB" sz="1200" dirty="0"/>
              <a:t>, et al. 2024</a:t>
            </a:r>
            <a:br>
              <a:rPr lang="en-GB" sz="1200" dirty="0"/>
            </a:br>
            <a:r>
              <a:rPr lang="en-GB" sz="1200" dirty="0"/>
              <a:t>https://</a:t>
            </a:r>
            <a:r>
              <a:rPr lang="en-GB" sz="1200" dirty="0" err="1"/>
              <a:t>doi.org</a:t>
            </a:r>
            <a:r>
              <a:rPr lang="en-GB" sz="1200" dirty="0"/>
              <a:t>/10.1038/s41467-024-45807-w</a:t>
            </a:r>
            <a:endParaRPr lang="en-US" sz="1200" dirty="0"/>
          </a:p>
        </p:txBody>
      </p:sp>
      <p:sp>
        <p:nvSpPr>
          <p:cNvPr id="11" name="TextBox 10">
            <a:extLst>
              <a:ext uri="{FF2B5EF4-FFF2-40B4-BE49-F238E27FC236}">
                <a16:creationId xmlns:a16="http://schemas.microsoft.com/office/drawing/2014/main" id="{ED208406-ADCD-E02F-F9D4-583B1675DD45}"/>
              </a:ext>
            </a:extLst>
          </p:cNvPr>
          <p:cNvSpPr txBox="1"/>
          <p:nvPr/>
        </p:nvSpPr>
        <p:spPr>
          <a:xfrm>
            <a:off x="100574" y="6396335"/>
            <a:ext cx="2952090" cy="461665"/>
          </a:xfrm>
          <a:prstGeom prst="rect">
            <a:avLst/>
          </a:prstGeom>
          <a:noFill/>
        </p:spPr>
        <p:txBody>
          <a:bodyPr wrap="none" rtlCol="0">
            <a:spAutoFit/>
          </a:bodyPr>
          <a:lstStyle/>
          <a:p>
            <a:r>
              <a:rPr lang="en-US" sz="1200" b="1" dirty="0"/>
              <a:t>Norovirus </a:t>
            </a:r>
            <a:r>
              <a:rPr lang="en-US" sz="1200" dirty="0"/>
              <a:t>by</a:t>
            </a:r>
            <a:r>
              <a:rPr lang="en-US" sz="1200" b="1" dirty="0"/>
              <a:t> </a:t>
            </a:r>
            <a:r>
              <a:rPr lang="en-US" sz="1200" dirty="0"/>
              <a:t>Kendra et al. 2021</a:t>
            </a:r>
          </a:p>
          <a:p>
            <a:r>
              <a:rPr lang="en-US" sz="1200" dirty="0"/>
              <a:t>https://</a:t>
            </a:r>
            <a:r>
              <a:rPr lang="en-US" sz="1200" dirty="0" err="1"/>
              <a:t>doi.org</a:t>
            </a:r>
            <a:r>
              <a:rPr lang="en-US" sz="1200" dirty="0"/>
              <a:t>/10.1073/pnas.2015874118</a:t>
            </a:r>
          </a:p>
        </p:txBody>
      </p:sp>
    </p:spTree>
    <p:extLst>
      <p:ext uri="{BB962C8B-B14F-4D97-AF65-F5344CB8AC3E}">
        <p14:creationId xmlns:p14="http://schemas.microsoft.com/office/powerpoint/2010/main" val="805961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51B6F2B-968B-E66E-18D1-727326EA3D1A}"/>
              </a:ext>
            </a:extLst>
          </p:cNvPr>
          <p:cNvGraphicFramePr>
            <a:graphicFrameLocks noGrp="1"/>
          </p:cNvGraphicFramePr>
          <p:nvPr>
            <p:extLst>
              <p:ext uri="{D42A27DB-BD31-4B8C-83A1-F6EECF244321}">
                <p14:modId xmlns:p14="http://schemas.microsoft.com/office/powerpoint/2010/main" val="2480926018"/>
              </p:ext>
            </p:extLst>
          </p:nvPr>
        </p:nvGraphicFramePr>
        <p:xfrm>
          <a:off x="816810" y="777129"/>
          <a:ext cx="10558379" cy="5028565"/>
        </p:xfrm>
        <a:graphic>
          <a:graphicData uri="http://schemas.openxmlformats.org/drawingml/2006/table">
            <a:tbl>
              <a:tblPr firstRow="1" bandRow="1">
                <a:tableStyleId>{72833802-FEF1-4C79-8D5D-14CF1EAF98D9}</a:tableStyleId>
              </a:tblPr>
              <a:tblGrid>
                <a:gridCol w="10558379">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Antigenic cartography is a geometric interpretation of neutralization data</a:t>
                      </a:r>
                    </a:p>
                    <a:p>
                      <a:pPr marL="285750" indent="-285750">
                        <a:lnSpc>
                          <a:spcPct val="150000"/>
                        </a:lnSpc>
                        <a:buFont typeface="Arial" panose="020B0604020202020204" pitchFamily="34" charset="0"/>
                        <a:buChar char="•"/>
                      </a:pPr>
                      <a:r>
                        <a:rPr lang="en-DE" sz="2800" dirty="0"/>
                        <a:t>Map distance corresponds to </a:t>
                      </a:r>
                      <a:r>
                        <a:rPr lang="en-DE" sz="2800"/>
                        <a:t>neutralization titer</a:t>
                      </a:r>
                      <a:r>
                        <a:rPr lang="en-US" sz="2800" dirty="0"/>
                        <a:t> fold change</a:t>
                      </a:r>
                      <a:endParaRPr lang="en-DE" sz="2800" dirty="0"/>
                    </a:p>
                    <a:p>
                      <a:pPr marL="285750" indent="-285750">
                        <a:lnSpc>
                          <a:spcPct val="150000"/>
                        </a:lnSpc>
                        <a:buFont typeface="Arial" panose="020B0604020202020204" pitchFamily="34" charset="0"/>
                        <a:buChar char="•"/>
                      </a:pPr>
                      <a:r>
                        <a:rPr lang="en-DE" sz="2800" dirty="0"/>
                        <a:t>Variants that elicit the same titers in the same sera are close together in map</a:t>
                      </a:r>
                    </a:p>
                    <a:p>
                      <a:pPr marL="285750" indent="-285750">
                        <a:lnSpc>
                          <a:spcPct val="150000"/>
                        </a:lnSpc>
                        <a:buFont typeface="Arial" panose="020B0604020202020204" pitchFamily="34" charset="0"/>
                        <a:buChar char="•"/>
                      </a:pPr>
                      <a:r>
                        <a:rPr lang="en-DE" sz="2800" dirty="0"/>
                        <a:t>Variants that escape sera are far away from these sera in a map</a:t>
                      </a:r>
                    </a:p>
                    <a:p>
                      <a:pPr marL="285750" indent="-285750">
                        <a:lnSpc>
                          <a:spcPct val="150000"/>
                        </a:lnSpc>
                        <a:buFont typeface="Arial" panose="020B0604020202020204" pitchFamily="34" charset="0"/>
                        <a:buChar char="•"/>
                      </a:pPr>
                      <a:r>
                        <a:rPr lang="en-DE" sz="2800" dirty="0"/>
                        <a:t>Map distance reflects antigenic relationship</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4114985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Understanding influenza evolution with the help of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03219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8">
            <a:extLst>
              <a:ext uri="{FF2B5EF4-FFF2-40B4-BE49-F238E27FC236}">
                <a16:creationId xmlns:a16="http://schemas.microsoft.com/office/drawing/2014/main" id="{8C655209-606B-0D26-A903-B558B33AF230}"/>
              </a:ext>
            </a:extLst>
          </p:cNvPr>
          <p:cNvGrpSpPr>
            <a:grpSpLocks/>
          </p:cNvGrpSpPr>
          <p:nvPr/>
        </p:nvGrpSpPr>
        <p:grpSpPr bwMode="auto">
          <a:xfrm>
            <a:off x="3001879" y="120316"/>
            <a:ext cx="990600" cy="990600"/>
            <a:chOff x="5600700" y="5029200"/>
            <a:chExt cx="685800" cy="685800"/>
          </a:xfrm>
        </p:grpSpPr>
        <p:sp>
          <p:nvSpPr>
            <p:cNvPr id="6" name="Oval 5">
              <a:extLst>
                <a:ext uri="{FF2B5EF4-FFF2-40B4-BE49-F238E27FC236}">
                  <a16:creationId xmlns:a16="http://schemas.microsoft.com/office/drawing/2014/main" id="{387F34EA-E122-2652-5D68-E80BEE3D6E25}"/>
                </a:ext>
              </a:extLst>
            </p:cNvPr>
            <p:cNvSpPr/>
            <p:nvPr/>
          </p:nvSpPr>
          <p:spPr bwMode="auto">
            <a:xfrm>
              <a:off x="5600700" y="5029200"/>
              <a:ext cx="685800" cy="685800"/>
            </a:xfrm>
            <a:prstGeom prst="ellipse">
              <a:avLst/>
            </a:prstGeom>
            <a:solidFill>
              <a:schemeClr val="accent6">
                <a:lumMod val="40000"/>
                <a:lumOff val="60000"/>
                <a:alpha val="57000"/>
              </a:schemeClr>
            </a:solidFill>
            <a:ln w="38100" cap="flat" cmpd="sng" algn="ctr">
              <a:solidFill>
                <a:schemeClr val="accent6"/>
              </a:solidFill>
              <a:prstDash val="solid"/>
              <a:round/>
              <a:headEnd type="none" w="med" len="med"/>
              <a:tailEnd type="none" w="med" len="med"/>
            </a:ln>
            <a:effectLst/>
          </p:spPr>
          <p:txBody>
            <a:bodyPr wrap="none">
              <a:spAutoFit/>
            </a:bodyPr>
            <a:lstStyle/>
            <a:p>
              <a:pPr>
                <a:defRPr/>
              </a:pPr>
              <a:endParaRPr lang="en-US">
                <a:latin typeface="Arial" charset="0"/>
                <a:ea typeface="ＭＳ Ｐゴシック" charset="0"/>
                <a:cs typeface="ＭＳ Ｐゴシック" charset="0"/>
              </a:endParaRPr>
            </a:p>
          </p:txBody>
        </p:sp>
        <p:sp>
          <p:nvSpPr>
            <p:cNvPr id="8" name="Oval 7">
              <a:extLst>
                <a:ext uri="{FF2B5EF4-FFF2-40B4-BE49-F238E27FC236}">
                  <a16:creationId xmlns:a16="http://schemas.microsoft.com/office/drawing/2014/main" id="{8A37AFFC-E402-D8FA-61FE-76FF0409DAE9}"/>
                </a:ext>
              </a:extLst>
            </p:cNvPr>
            <p:cNvSpPr>
              <a:spLocks noChangeArrowheads="1"/>
            </p:cNvSpPr>
            <p:nvPr/>
          </p:nvSpPr>
          <p:spPr bwMode="auto">
            <a:xfrm>
              <a:off x="5905500" y="5334000"/>
              <a:ext cx="76200" cy="762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grpSp>
      <p:sp>
        <p:nvSpPr>
          <p:cNvPr id="2" name="Content Placeholder 2">
            <a:extLst>
              <a:ext uri="{FF2B5EF4-FFF2-40B4-BE49-F238E27FC236}">
                <a16:creationId xmlns:a16="http://schemas.microsoft.com/office/drawing/2014/main" id="{7536357D-7BDB-5A8F-B6BF-6C913298E0E1}"/>
              </a:ext>
            </a:extLst>
          </p:cNvPr>
          <p:cNvSpPr txBox="1">
            <a:spLocks/>
          </p:cNvSpPr>
          <p:nvPr/>
        </p:nvSpPr>
        <p:spPr>
          <a:xfrm>
            <a:off x="4562475" y="521709"/>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p>
          <a:p>
            <a:pPr marL="342900" indent="-342900">
              <a:buFont typeface="Arial" panose="020B0604020202020204" pitchFamily="34" charset="0"/>
              <a:buChar char="•"/>
            </a:pPr>
            <a:r>
              <a:rPr lang="en-US" dirty="0">
                <a:solidFill>
                  <a:schemeClr val="tx1"/>
                </a:solidFill>
              </a:rPr>
              <a:t>Evolution in antigenic clusters</a:t>
            </a:r>
          </a:p>
          <a:p>
            <a:pPr marL="342900" indent="-342900">
              <a:buFont typeface="Arial" panose="020B0604020202020204" pitchFamily="34" charset="0"/>
              <a:buChar char="•"/>
            </a:pPr>
            <a:r>
              <a:rPr lang="en-US" dirty="0">
                <a:solidFill>
                  <a:schemeClr val="tx1"/>
                </a:solidFill>
              </a:rPr>
              <a:t>Infection/vaccination in one cluster gives protection against strains from cluster</a:t>
            </a:r>
            <a:endParaRPr lang="en-DE" dirty="0">
              <a:solidFill>
                <a:schemeClr val="tx1"/>
              </a:solidFill>
            </a:endParaRPr>
          </a:p>
        </p:txBody>
      </p:sp>
    </p:spTree>
    <p:extLst>
      <p:ext uri="{BB962C8B-B14F-4D97-AF65-F5344CB8AC3E}">
        <p14:creationId xmlns:p14="http://schemas.microsoft.com/office/powerpoint/2010/main" val="210488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sp>
        <p:nvSpPr>
          <p:cNvPr id="6" name="TextBox 5">
            <a:extLst>
              <a:ext uri="{FF2B5EF4-FFF2-40B4-BE49-F238E27FC236}">
                <a16:creationId xmlns:a16="http://schemas.microsoft.com/office/drawing/2014/main" id="{6226EA9C-36C4-6395-ADCD-C9877B9EFF3D}"/>
              </a:ext>
            </a:extLst>
          </p:cNvPr>
          <p:cNvSpPr txBox="1"/>
          <p:nvPr/>
        </p:nvSpPr>
        <p:spPr>
          <a:xfrm>
            <a:off x="8161180" y="3105834"/>
            <a:ext cx="3681905" cy="646331"/>
          </a:xfrm>
          <a:prstGeom prst="rect">
            <a:avLst/>
          </a:prstGeom>
          <a:noFill/>
        </p:spPr>
        <p:txBody>
          <a:bodyPr wrap="none" rtlCol="0">
            <a:spAutoFit/>
          </a:bodyPr>
          <a:lstStyle/>
          <a:p>
            <a:r>
              <a:rPr lang="en-DE" dirty="0"/>
              <a:t>Higher rate of antigenic evolution</a:t>
            </a:r>
          </a:p>
          <a:p>
            <a:r>
              <a:rPr lang="en-GB" dirty="0"/>
              <a:t>B</a:t>
            </a:r>
            <a:r>
              <a:rPr lang="en-DE" dirty="0"/>
              <a:t>etween clusters than within clusters</a:t>
            </a:r>
          </a:p>
        </p:txBody>
      </p:sp>
    </p:spTree>
    <p:extLst>
      <p:ext uri="{BB962C8B-B14F-4D97-AF65-F5344CB8AC3E}">
        <p14:creationId xmlns:p14="http://schemas.microsoft.com/office/powerpoint/2010/main" val="458420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pic>
        <p:nvPicPr>
          <p:cNvPr id="3" name="Picture 2" descr="A close up of a map&#10;&#10;Description automatically generated">
            <a:extLst>
              <a:ext uri="{FF2B5EF4-FFF2-40B4-BE49-F238E27FC236}">
                <a16:creationId xmlns:a16="http://schemas.microsoft.com/office/drawing/2014/main" id="{A5D2829E-C86D-C9D5-9A83-824919A9E4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37" r="48645" b="6842"/>
          <a:stretch/>
        </p:blipFill>
        <p:spPr bwMode="auto">
          <a:xfrm>
            <a:off x="8035045" y="2378863"/>
            <a:ext cx="3649088" cy="345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95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B6D6-AB02-94E4-112E-E13A824A8832}"/>
              </a:ext>
            </a:extLst>
          </p:cNvPr>
          <p:cNvSpPr>
            <a:spLocks noGrp="1"/>
          </p:cNvSpPr>
          <p:nvPr>
            <p:ph type="title"/>
          </p:nvPr>
        </p:nvSpPr>
        <p:spPr>
          <a:xfrm>
            <a:off x="4499810" y="2266115"/>
            <a:ext cx="6517105" cy="1325563"/>
          </a:xfrm>
        </p:spPr>
        <p:txBody>
          <a:bodyPr/>
          <a:lstStyle/>
          <a:p>
            <a:r>
              <a:rPr lang="en-DE" dirty="0"/>
              <a:t>“Where” to does the virus evolve?</a:t>
            </a:r>
          </a:p>
        </p:txBody>
      </p:sp>
      <p:sp>
        <p:nvSpPr>
          <p:cNvPr id="3" name="Content Placeholder 2">
            <a:extLst>
              <a:ext uri="{FF2B5EF4-FFF2-40B4-BE49-F238E27FC236}">
                <a16:creationId xmlns:a16="http://schemas.microsoft.com/office/drawing/2014/main" id="{320C4C5F-7DD8-CF1B-7D8E-5EA556511D3A}"/>
              </a:ext>
            </a:extLst>
          </p:cNvPr>
          <p:cNvSpPr>
            <a:spLocks noGrp="1"/>
          </p:cNvSpPr>
          <p:nvPr>
            <p:ph idx="1"/>
          </p:nvPr>
        </p:nvSpPr>
        <p:spPr/>
        <p:txBody>
          <a:bodyPr/>
          <a:lstStyle/>
          <a:p>
            <a:endParaRPr lang="en-DE"/>
          </a:p>
        </p:txBody>
      </p:sp>
      <p:pic>
        <p:nvPicPr>
          <p:cNvPr id="4" name="Picture 2">
            <a:extLst>
              <a:ext uri="{FF2B5EF4-FFF2-40B4-BE49-F238E27FC236}">
                <a16:creationId xmlns:a16="http://schemas.microsoft.com/office/drawing/2014/main" id="{1F193F19-EA0F-5C6A-C736-79C9C678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4666"/>
            <a:ext cx="2873740" cy="6308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FBD00F-41FD-44DD-B6E8-C257D87259F6}"/>
              </a:ext>
            </a:extLst>
          </p:cNvPr>
          <p:cNvSpPr txBox="1"/>
          <p:nvPr/>
        </p:nvSpPr>
        <p:spPr>
          <a:xfrm>
            <a:off x="7560261" y="630820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cxnSp>
        <p:nvCxnSpPr>
          <p:cNvPr id="7" name="Straight Arrow Connector 6">
            <a:extLst>
              <a:ext uri="{FF2B5EF4-FFF2-40B4-BE49-F238E27FC236}">
                <a16:creationId xmlns:a16="http://schemas.microsoft.com/office/drawing/2014/main" id="{3D8B0233-89C7-22D0-F347-91948F3DE378}"/>
              </a:ext>
            </a:extLst>
          </p:cNvPr>
          <p:cNvCxnSpPr>
            <a:cxnSpLocks/>
          </p:cNvCxnSpPr>
          <p:nvPr/>
        </p:nvCxnSpPr>
        <p:spPr>
          <a:xfrm>
            <a:off x="2373731" y="6312416"/>
            <a:ext cx="453690" cy="3153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37B4D9-6245-7E32-FF45-3B1325551E2C}"/>
              </a:ext>
            </a:extLst>
          </p:cNvPr>
          <p:cNvCxnSpPr>
            <a:cxnSpLocks/>
          </p:cNvCxnSpPr>
          <p:nvPr/>
        </p:nvCxnSpPr>
        <p:spPr>
          <a:xfrm flipH="1">
            <a:off x="974558" y="6335177"/>
            <a:ext cx="356437" cy="4265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57F5F3-32C9-6911-9B42-23AD131B569A}"/>
              </a:ext>
            </a:extLst>
          </p:cNvPr>
          <p:cNvCxnSpPr>
            <a:cxnSpLocks/>
          </p:cNvCxnSpPr>
          <p:nvPr/>
        </p:nvCxnSpPr>
        <p:spPr>
          <a:xfrm>
            <a:off x="1845443" y="6400800"/>
            <a:ext cx="0" cy="457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900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extLst>
              <p:ext uri="{D42A27DB-BD31-4B8C-83A1-F6EECF244321}">
                <p14:modId xmlns:p14="http://schemas.microsoft.com/office/powerpoint/2010/main" val="447923597"/>
              </p:ext>
            </p:extLst>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394246" name="Object 2">
                        <a:extLst>
                          <a:ext uri="{FF2B5EF4-FFF2-40B4-BE49-F238E27FC236}">
                            <a16:creationId xmlns:a16="http://schemas.microsoft.com/office/drawing/2014/main" id="{FCA8703A-1B15-0E11-49B9-260C541B2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2189E49D-276C-C622-27F0-90007DA94C5C}"/>
              </a:ext>
            </a:extLst>
          </p:cNvPr>
          <p:cNvSpPr txBox="1"/>
          <p:nvPr/>
        </p:nvSpPr>
        <p:spPr>
          <a:xfrm>
            <a:off x="10152483" y="5321528"/>
            <a:ext cx="2039517" cy="646331"/>
          </a:xfrm>
          <a:prstGeom prst="rect">
            <a:avLst/>
          </a:prstGeom>
          <a:noFill/>
        </p:spPr>
        <p:txBody>
          <a:bodyPr wrap="square" rtlCol="0">
            <a:spAutoFit/>
          </a:bodyPr>
          <a:lstStyle/>
          <a:p>
            <a:r>
              <a:rPr lang="en-US" dirty="0">
                <a:solidFill>
                  <a:schemeClr val="tx1"/>
                </a:solidFill>
              </a:rPr>
              <a:t>Smith </a:t>
            </a:r>
            <a:r>
              <a:rPr lang="en-US" i="1" dirty="0">
                <a:solidFill>
                  <a:schemeClr val="tx1"/>
                </a:solidFill>
              </a:rPr>
              <a:t>et al, </a:t>
            </a:r>
            <a:r>
              <a:rPr lang="en-US" b="1" dirty="0">
                <a:solidFill>
                  <a:schemeClr val="tx1"/>
                </a:solidFill>
              </a:rPr>
              <a:t>Science</a:t>
            </a:r>
            <a:r>
              <a:rPr lang="en-US" dirty="0">
                <a:solidFill>
                  <a:schemeClr val="tx1"/>
                </a:solidFill>
              </a:rPr>
              <a:t>, 2004</a:t>
            </a:r>
            <a:endParaRPr lang="en-DE" dirty="0"/>
          </a:p>
        </p:txBody>
      </p:sp>
      <p:sp>
        <p:nvSpPr>
          <p:cNvPr id="18" name="Text Box 40">
            <a:extLst>
              <a:ext uri="{FF2B5EF4-FFF2-40B4-BE49-F238E27FC236}">
                <a16:creationId xmlns:a16="http://schemas.microsoft.com/office/drawing/2014/main" id="{AC1A7318-FF62-A4AA-DAC3-033C94507E95}"/>
              </a:ext>
            </a:extLst>
          </p:cNvPr>
          <p:cNvSpPr txBox="1">
            <a:spLocks noChangeArrowheads="1"/>
          </p:cNvSpPr>
          <p:nvPr/>
        </p:nvSpPr>
        <p:spPr bwMode="auto">
          <a:xfrm>
            <a:off x="10134223" y="5932368"/>
            <a:ext cx="3086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a:t>
            </a:r>
          </a:p>
          <a:p>
            <a:pPr>
              <a:spcBef>
                <a:spcPct val="0"/>
              </a:spcBef>
              <a:buFontTx/>
              <a:buNone/>
            </a:pPr>
            <a:r>
              <a:rPr lang="en-US" altLang="en-US" sz="1600" dirty="0">
                <a:latin typeface="Arial" panose="020B0604020202020204" pitchFamily="34" charset="0"/>
              </a:rPr>
              <a:t>2013</a:t>
            </a:r>
          </a:p>
        </p:txBody>
      </p:sp>
      <p:pic>
        <p:nvPicPr>
          <p:cNvPr id="17" name="Picture 443" descr="Ag-sites-alt-colors2.png">
            <a:extLst>
              <a:ext uri="{FF2B5EF4-FFF2-40B4-BE49-F238E27FC236}">
                <a16:creationId xmlns:a16="http://schemas.microsoft.com/office/drawing/2014/main" id="{A463F1AD-2B85-DC6F-5D4C-FCE8EC6BCE25}"/>
              </a:ext>
            </a:extLst>
          </p:cNvPr>
          <p:cNvPicPr>
            <a:picLocks noChangeAspect="1"/>
          </p:cNvPicPr>
          <p:nvPr/>
        </p:nvPicPr>
        <p:blipFill>
          <a:blip r:embed="rId6">
            <a:extLst>
              <a:ext uri="{28A0092B-C50C-407E-A947-70E740481C1C}">
                <a14:useLocalDpi xmlns:a14="http://schemas.microsoft.com/office/drawing/2010/main" val="0"/>
              </a:ext>
            </a:extLst>
          </a:blip>
          <a:srcRect l="26666" t="8888" r="25555" b="2222"/>
          <a:stretch>
            <a:fillRect/>
          </a:stretch>
        </p:blipFill>
        <p:spPr bwMode="auto">
          <a:xfrm>
            <a:off x="10208892" y="210844"/>
            <a:ext cx="1775600" cy="293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40">
            <a:extLst>
              <a:ext uri="{FF2B5EF4-FFF2-40B4-BE49-F238E27FC236}">
                <a16:creationId xmlns:a16="http://schemas.microsoft.com/office/drawing/2014/main" id="{38280637-9E5A-5B9E-8219-504CB27E5F7E}"/>
              </a:ext>
            </a:extLst>
          </p:cNvPr>
          <p:cNvSpPr txBox="1">
            <a:spLocks noChangeArrowheads="1"/>
          </p:cNvSpPr>
          <p:nvPr/>
        </p:nvSpPr>
        <p:spPr bwMode="auto">
          <a:xfrm>
            <a:off x="10235979" y="3166528"/>
            <a:ext cx="1160112" cy="1015663"/>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dirty="0">
                <a:latin typeface="Arial" panose="020B0604020202020204" pitchFamily="34" charset="0"/>
              </a:rPr>
              <a:t>Wiley, Wilson, </a:t>
            </a:r>
            <a:r>
              <a:rPr lang="en-US" altLang="en-US" sz="1200" dirty="0" err="1">
                <a:latin typeface="Arial" panose="020B0604020202020204" pitchFamily="34" charset="0"/>
              </a:rPr>
              <a:t>Skehel</a:t>
            </a:r>
            <a:endParaRPr lang="en-US" altLang="en-US" sz="1200" dirty="0">
              <a:latin typeface="Arial" panose="020B0604020202020204" pitchFamily="34" charset="0"/>
            </a:endParaRPr>
          </a:p>
          <a:p>
            <a:pPr>
              <a:spcBef>
                <a:spcPct val="0"/>
              </a:spcBef>
              <a:buFontTx/>
              <a:buNone/>
            </a:pPr>
            <a:r>
              <a:rPr lang="en-US" altLang="en-US" sz="1200" dirty="0">
                <a:latin typeface="Arial" panose="020B0604020202020204" pitchFamily="34" charset="0"/>
              </a:rPr>
              <a:t>Nature, 289, 373-378, 1981</a:t>
            </a:r>
          </a:p>
        </p:txBody>
      </p:sp>
      <p:grpSp>
        <p:nvGrpSpPr>
          <p:cNvPr id="20" name="Group 19">
            <a:extLst>
              <a:ext uri="{FF2B5EF4-FFF2-40B4-BE49-F238E27FC236}">
                <a16:creationId xmlns:a16="http://schemas.microsoft.com/office/drawing/2014/main" id="{F18ED6D2-0D3C-66BF-0873-A75928D8E5E4}"/>
              </a:ext>
            </a:extLst>
          </p:cNvPr>
          <p:cNvGrpSpPr/>
          <p:nvPr/>
        </p:nvGrpSpPr>
        <p:grpSpPr>
          <a:xfrm>
            <a:off x="11385099" y="2279029"/>
            <a:ext cx="785236" cy="1404282"/>
            <a:chOff x="3257550" y="3827463"/>
            <a:chExt cx="2088863" cy="2340090"/>
          </a:xfrm>
        </p:grpSpPr>
        <p:sp>
          <p:nvSpPr>
            <p:cNvPr id="21" name="Rectangle 307">
              <a:extLst>
                <a:ext uri="{FF2B5EF4-FFF2-40B4-BE49-F238E27FC236}">
                  <a16:creationId xmlns:a16="http://schemas.microsoft.com/office/drawing/2014/main" id="{69269A0B-507F-24FB-4322-7A78F39D60BE}"/>
                </a:ext>
              </a:extLst>
            </p:cNvPr>
            <p:cNvSpPr>
              <a:spLocks noChangeAspect="1"/>
            </p:cNvSpPr>
            <p:nvPr/>
          </p:nvSpPr>
          <p:spPr bwMode="auto">
            <a:xfrm>
              <a:off x="3257550" y="3876675"/>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2" name="Rectangle 308">
              <a:extLst>
                <a:ext uri="{FF2B5EF4-FFF2-40B4-BE49-F238E27FC236}">
                  <a16:creationId xmlns:a16="http://schemas.microsoft.com/office/drawing/2014/main" id="{213A54AD-52FC-E52E-51F9-0E84782E9134}"/>
                </a:ext>
              </a:extLst>
            </p:cNvPr>
            <p:cNvSpPr>
              <a:spLocks noChangeAspect="1"/>
            </p:cNvSpPr>
            <p:nvPr/>
          </p:nvSpPr>
          <p:spPr bwMode="auto">
            <a:xfrm>
              <a:off x="3257550" y="4338638"/>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3" name="Rectangle 309">
              <a:extLst>
                <a:ext uri="{FF2B5EF4-FFF2-40B4-BE49-F238E27FC236}">
                  <a16:creationId xmlns:a16="http://schemas.microsoft.com/office/drawing/2014/main" id="{32FEB2E0-DE87-157F-4C6A-7192B8BE762F}"/>
                </a:ext>
              </a:extLst>
            </p:cNvPr>
            <p:cNvSpPr>
              <a:spLocks noChangeAspect="1"/>
            </p:cNvSpPr>
            <p:nvPr/>
          </p:nvSpPr>
          <p:spPr bwMode="auto">
            <a:xfrm>
              <a:off x="3257550"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4" name="Rectangle 310">
              <a:extLst>
                <a:ext uri="{FF2B5EF4-FFF2-40B4-BE49-F238E27FC236}">
                  <a16:creationId xmlns:a16="http://schemas.microsoft.com/office/drawing/2014/main" id="{ED705E1D-E54B-DBCB-54E2-166EE259971B}"/>
                </a:ext>
              </a:extLst>
            </p:cNvPr>
            <p:cNvSpPr>
              <a:spLocks noChangeAspect="1"/>
            </p:cNvSpPr>
            <p:nvPr/>
          </p:nvSpPr>
          <p:spPr bwMode="auto">
            <a:xfrm>
              <a:off x="3257550" y="5248275"/>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5" name="Rectangle 315">
              <a:extLst>
                <a:ext uri="{FF2B5EF4-FFF2-40B4-BE49-F238E27FC236}">
                  <a16:creationId xmlns:a16="http://schemas.microsoft.com/office/drawing/2014/main" id="{80EE0196-E4DE-353B-986B-F31D80B769B9}"/>
                </a:ext>
              </a:extLst>
            </p:cNvPr>
            <p:cNvSpPr>
              <a:spLocks noChangeAspect="1"/>
            </p:cNvSpPr>
            <p:nvPr/>
          </p:nvSpPr>
          <p:spPr bwMode="auto">
            <a:xfrm>
              <a:off x="3257550" y="5705475"/>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6" name="TextBox 316">
              <a:extLst>
                <a:ext uri="{FF2B5EF4-FFF2-40B4-BE49-F238E27FC236}">
                  <a16:creationId xmlns:a16="http://schemas.microsoft.com/office/drawing/2014/main" id="{43E8882F-9190-5E79-0699-4448B9E73E19}"/>
                </a:ext>
              </a:extLst>
            </p:cNvPr>
            <p:cNvSpPr txBox="1">
              <a:spLocks noChangeArrowheads="1"/>
            </p:cNvSpPr>
            <p:nvPr/>
          </p:nvSpPr>
          <p:spPr bwMode="auto">
            <a:xfrm>
              <a:off x="3557474" y="3827463"/>
              <a:ext cx="1739992"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A</a:t>
              </a:r>
            </a:p>
          </p:txBody>
        </p:sp>
        <p:sp>
          <p:nvSpPr>
            <p:cNvPr id="27" name="TextBox 317">
              <a:extLst>
                <a:ext uri="{FF2B5EF4-FFF2-40B4-BE49-F238E27FC236}">
                  <a16:creationId xmlns:a16="http://schemas.microsoft.com/office/drawing/2014/main" id="{67C227FD-5592-F5DC-AFD2-5FD4B7AD0A3C}"/>
                </a:ext>
              </a:extLst>
            </p:cNvPr>
            <p:cNvSpPr txBox="1">
              <a:spLocks noChangeArrowheads="1"/>
            </p:cNvSpPr>
            <p:nvPr/>
          </p:nvSpPr>
          <p:spPr bwMode="auto">
            <a:xfrm>
              <a:off x="3543548" y="4287838"/>
              <a:ext cx="1766256"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B</a:t>
              </a:r>
            </a:p>
          </p:txBody>
        </p:sp>
        <p:sp>
          <p:nvSpPr>
            <p:cNvPr id="28" name="TextBox 318">
              <a:extLst>
                <a:ext uri="{FF2B5EF4-FFF2-40B4-BE49-F238E27FC236}">
                  <a16:creationId xmlns:a16="http://schemas.microsoft.com/office/drawing/2014/main" id="{E9D7081B-8B83-E4E5-F0BF-24FC33009A86}"/>
                </a:ext>
              </a:extLst>
            </p:cNvPr>
            <p:cNvSpPr txBox="1">
              <a:spLocks noChangeArrowheads="1"/>
            </p:cNvSpPr>
            <p:nvPr/>
          </p:nvSpPr>
          <p:spPr bwMode="auto">
            <a:xfrm>
              <a:off x="3546631" y="4745037"/>
              <a:ext cx="1791844"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latin typeface="Arial" panose="020B0604020202020204" pitchFamily="34" charset="0"/>
                </a:rPr>
                <a:t>Site C</a:t>
              </a:r>
            </a:p>
          </p:txBody>
        </p:sp>
        <p:sp>
          <p:nvSpPr>
            <p:cNvPr id="29" name="TextBox 319">
              <a:extLst>
                <a:ext uri="{FF2B5EF4-FFF2-40B4-BE49-F238E27FC236}">
                  <a16:creationId xmlns:a16="http://schemas.microsoft.com/office/drawing/2014/main" id="{20359F05-39E5-FA28-CEB2-7320340E8376}"/>
                </a:ext>
              </a:extLst>
            </p:cNvPr>
            <p:cNvSpPr txBox="1">
              <a:spLocks noChangeArrowheads="1"/>
            </p:cNvSpPr>
            <p:nvPr/>
          </p:nvSpPr>
          <p:spPr bwMode="auto">
            <a:xfrm>
              <a:off x="3554569" y="5197476"/>
              <a:ext cx="1791844"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D</a:t>
              </a:r>
            </a:p>
          </p:txBody>
        </p:sp>
        <p:sp>
          <p:nvSpPr>
            <p:cNvPr id="30" name="TextBox 320">
              <a:extLst>
                <a:ext uri="{FF2B5EF4-FFF2-40B4-BE49-F238E27FC236}">
                  <a16:creationId xmlns:a16="http://schemas.microsoft.com/office/drawing/2014/main" id="{3740AAB4-D7D7-E437-93BF-83EA242CF83C}"/>
                </a:ext>
              </a:extLst>
            </p:cNvPr>
            <p:cNvSpPr txBox="1">
              <a:spLocks noChangeArrowheads="1"/>
            </p:cNvSpPr>
            <p:nvPr/>
          </p:nvSpPr>
          <p:spPr bwMode="auto">
            <a:xfrm>
              <a:off x="3543548" y="5654675"/>
              <a:ext cx="1766256"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E</a:t>
              </a:r>
            </a:p>
          </p:txBody>
        </p:sp>
      </p:grpSp>
    </p:spTree>
    <p:extLst>
      <p:ext uri="{BB962C8B-B14F-4D97-AF65-F5344CB8AC3E}">
        <p14:creationId xmlns:p14="http://schemas.microsoft.com/office/powerpoint/2010/main" val="2486941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0" name="Picture 16" descr="HKEN_FWREV.eps">
            <a:extLst>
              <a:ext uri="{FF2B5EF4-FFF2-40B4-BE49-F238E27FC236}">
                <a16:creationId xmlns:a16="http://schemas.microsoft.com/office/drawing/2014/main" id="{C750E567-A86B-AE57-0886-EF2C4B87B2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1360488"/>
            <a:ext cx="776128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1" name="TextBox 332">
            <a:extLst>
              <a:ext uri="{FF2B5EF4-FFF2-40B4-BE49-F238E27FC236}">
                <a16:creationId xmlns:a16="http://schemas.microsoft.com/office/drawing/2014/main" id="{3434A512-4DC8-D0CA-9C7C-1D6011A1C10D}"/>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cxnSp>
        <p:nvCxnSpPr>
          <p:cNvPr id="406532" name="Straight Arrow Connector 19">
            <a:extLst>
              <a:ext uri="{FF2B5EF4-FFF2-40B4-BE49-F238E27FC236}">
                <a16:creationId xmlns:a16="http://schemas.microsoft.com/office/drawing/2014/main" id="{A418FA52-0D58-3A34-E139-83D3BC82D6AE}"/>
              </a:ext>
            </a:extLst>
          </p:cNvPr>
          <p:cNvCxnSpPr>
            <a:cxnSpLocks noChangeShapeType="1"/>
          </p:cNvCxnSpPr>
          <p:nvPr/>
        </p:nvCxnSpPr>
        <p:spPr bwMode="auto">
          <a:xfrm rot="10800000" flipV="1">
            <a:off x="3609976" y="2209800"/>
            <a:ext cx="4371975" cy="22860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06533" name="Straight Arrow Connector 20">
            <a:extLst>
              <a:ext uri="{FF2B5EF4-FFF2-40B4-BE49-F238E27FC236}">
                <a16:creationId xmlns:a16="http://schemas.microsoft.com/office/drawing/2014/main" id="{7FFA28C0-2590-A6E6-B3C7-C8432A4733F9}"/>
              </a:ext>
            </a:extLst>
          </p:cNvPr>
          <p:cNvCxnSpPr>
            <a:cxnSpLocks noChangeShapeType="1"/>
          </p:cNvCxnSpPr>
          <p:nvPr/>
        </p:nvCxnSpPr>
        <p:spPr bwMode="auto">
          <a:xfrm flipV="1">
            <a:off x="3759201" y="3387725"/>
            <a:ext cx="4200525" cy="13716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406534" name="Rectangle 2">
            <a:extLst>
              <a:ext uri="{FF2B5EF4-FFF2-40B4-BE49-F238E27FC236}">
                <a16:creationId xmlns:a16="http://schemas.microsoft.com/office/drawing/2014/main" id="{89D9B0AA-3C23-91D4-0587-4441F6281957}"/>
              </a:ext>
            </a:extLst>
          </p:cNvPr>
          <p:cNvSpPr>
            <a:spLocks noGrp="1" noChangeArrowheads="1"/>
          </p:cNvSpPr>
          <p:nvPr>
            <p:ph type="ctrTitle"/>
          </p:nvPr>
        </p:nvSpPr>
        <p:spPr>
          <a:xfrm>
            <a:off x="3276600" y="265831"/>
            <a:ext cx="5943600" cy="424732"/>
          </a:xfrm>
        </p:spPr>
        <p:txBody>
          <a:bodyPr>
            <a:spAutoFit/>
          </a:bodyPr>
          <a:lstStyle/>
          <a:p>
            <a:r>
              <a:rPr lang="en-US" altLang="en-US" sz="2400" dirty="0">
                <a:latin typeface="Arial" panose="020B0604020202020204" pitchFamily="34" charset="0"/>
                <a:ea typeface="ＭＳ Ｐゴシック" panose="020B0600070205080204" pitchFamily="34" charset="-128"/>
              </a:rPr>
              <a:t>A(H3)   HK/68 to England/72</a:t>
            </a:r>
          </a:p>
        </p:txBody>
      </p:sp>
      <p:sp>
        <p:nvSpPr>
          <p:cNvPr id="406535" name="Text Box 4">
            <a:extLst>
              <a:ext uri="{FF2B5EF4-FFF2-40B4-BE49-F238E27FC236}">
                <a16:creationId xmlns:a16="http://schemas.microsoft.com/office/drawing/2014/main" id="{79498877-99AF-7E37-3E12-523915167401}"/>
              </a:ext>
            </a:extLst>
          </p:cNvPr>
          <p:cNvSpPr txBox="1">
            <a:spLocks noChangeArrowheads="1"/>
          </p:cNvSpPr>
          <p:nvPr/>
        </p:nvSpPr>
        <p:spPr bwMode="auto">
          <a:xfrm>
            <a:off x="11147425" y="1965325"/>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FFFFFF"/>
              </a:solidFill>
              <a:latin typeface="Arial" panose="020B0604020202020204" pitchFamily="34" charset="0"/>
            </a:endParaRPr>
          </a:p>
        </p:txBody>
      </p:sp>
      <p:sp>
        <p:nvSpPr>
          <p:cNvPr id="406536" name="TextBox 332">
            <a:extLst>
              <a:ext uri="{FF2B5EF4-FFF2-40B4-BE49-F238E27FC236}">
                <a16:creationId xmlns:a16="http://schemas.microsoft.com/office/drawing/2014/main" id="{10B11F37-A396-2F79-9CCA-9F3646C24916}"/>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7" name="TextBox 332">
            <a:extLst>
              <a:ext uri="{FF2B5EF4-FFF2-40B4-BE49-F238E27FC236}">
                <a16:creationId xmlns:a16="http://schemas.microsoft.com/office/drawing/2014/main" id="{66B17441-2C7F-2FDA-2C54-0A42E6FEF27F}"/>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8" name="TextBox 331">
            <a:extLst>
              <a:ext uri="{FF2B5EF4-FFF2-40B4-BE49-F238E27FC236}">
                <a16:creationId xmlns:a16="http://schemas.microsoft.com/office/drawing/2014/main" id="{9DD9C228-AFCA-B481-9557-5AEE6D93B5DD}"/>
              </a:ext>
            </a:extLst>
          </p:cNvPr>
          <p:cNvSpPr txBox="1">
            <a:spLocks noChangeArrowheads="1"/>
          </p:cNvSpPr>
          <p:nvPr/>
        </p:nvSpPr>
        <p:spPr bwMode="auto">
          <a:xfrm>
            <a:off x="8770938" y="1371601"/>
            <a:ext cx="1211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1968</a:t>
            </a:r>
          </a:p>
        </p:txBody>
      </p:sp>
      <p:sp>
        <p:nvSpPr>
          <p:cNvPr id="406539" name="TextBox 331">
            <a:extLst>
              <a:ext uri="{FF2B5EF4-FFF2-40B4-BE49-F238E27FC236}">
                <a16:creationId xmlns:a16="http://schemas.microsoft.com/office/drawing/2014/main" id="{3E200C5C-9A58-3047-E4D8-A15119737D56}"/>
              </a:ext>
            </a:extLst>
          </p:cNvPr>
          <p:cNvSpPr txBox="1">
            <a:spLocks noChangeArrowheads="1"/>
          </p:cNvSpPr>
          <p:nvPr/>
        </p:nvSpPr>
        <p:spPr bwMode="auto">
          <a:xfrm>
            <a:off x="2133601" y="4840288"/>
            <a:ext cx="12112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1972</a:t>
            </a:r>
          </a:p>
        </p:txBody>
      </p: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Introduction to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821179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16" name="Object 2">
                        <a:extLst>
                          <a:ext uri="{FF2B5EF4-FFF2-40B4-BE49-F238E27FC236}">
                            <a16:creationId xmlns:a16="http://schemas.microsoft.com/office/drawing/2014/main" id="{83BC3193-F727-68AF-00B7-6395CA1D9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17" name="TextBox 16">
            <a:extLst>
              <a:ext uri="{FF2B5EF4-FFF2-40B4-BE49-F238E27FC236}">
                <a16:creationId xmlns:a16="http://schemas.microsoft.com/office/drawing/2014/main" id="{72037B54-A59A-9EFE-3BBF-E8FBC9E98D63}"/>
              </a:ext>
            </a:extLst>
          </p:cNvPr>
          <p:cNvSpPr txBox="1"/>
          <p:nvPr/>
        </p:nvSpPr>
        <p:spPr>
          <a:xfrm>
            <a:off x="10152483" y="5321528"/>
            <a:ext cx="2039517" cy="646331"/>
          </a:xfrm>
          <a:prstGeom prst="rect">
            <a:avLst/>
          </a:prstGeom>
          <a:noFill/>
        </p:spPr>
        <p:txBody>
          <a:bodyPr wrap="square" rtlCol="0">
            <a:spAutoFit/>
          </a:bodyPr>
          <a:lstStyle/>
          <a:p>
            <a:r>
              <a:rPr lang="en-US" dirty="0">
                <a:solidFill>
                  <a:schemeClr val="tx1"/>
                </a:solidFill>
              </a:rPr>
              <a:t>Smith </a:t>
            </a:r>
            <a:r>
              <a:rPr lang="en-US" i="1" dirty="0">
                <a:solidFill>
                  <a:schemeClr val="tx1"/>
                </a:solidFill>
              </a:rPr>
              <a:t>et al, </a:t>
            </a:r>
            <a:r>
              <a:rPr lang="en-US" b="1" dirty="0">
                <a:solidFill>
                  <a:schemeClr val="tx1"/>
                </a:solidFill>
              </a:rPr>
              <a:t>Science</a:t>
            </a:r>
            <a:r>
              <a:rPr lang="en-US" dirty="0">
                <a:solidFill>
                  <a:schemeClr val="tx1"/>
                </a:solidFill>
              </a:rPr>
              <a:t>, 2004</a:t>
            </a:r>
            <a:endParaRPr lang="en-DE" dirty="0"/>
          </a:p>
        </p:txBody>
      </p:sp>
      <p:grpSp>
        <p:nvGrpSpPr>
          <p:cNvPr id="29" name="Group 428">
            <a:extLst>
              <a:ext uri="{FF2B5EF4-FFF2-40B4-BE49-F238E27FC236}">
                <a16:creationId xmlns:a16="http://schemas.microsoft.com/office/drawing/2014/main" id="{7EF3C617-3AE7-6C78-C2BF-6900D4BB712D}"/>
              </a:ext>
            </a:extLst>
          </p:cNvPr>
          <p:cNvGrpSpPr>
            <a:grpSpLocks/>
          </p:cNvGrpSpPr>
          <p:nvPr/>
        </p:nvGrpSpPr>
        <p:grpSpPr bwMode="auto">
          <a:xfrm>
            <a:off x="5515068" y="1782356"/>
            <a:ext cx="4675564" cy="4883140"/>
            <a:chOff x="2813050" y="1562100"/>
            <a:chExt cx="4678590" cy="4869180"/>
          </a:xfrm>
        </p:grpSpPr>
        <p:sp>
          <p:nvSpPr>
            <p:cNvPr id="30" name="Multiply 29">
              <a:extLst>
                <a:ext uri="{FF2B5EF4-FFF2-40B4-BE49-F238E27FC236}">
                  <a16:creationId xmlns:a16="http://schemas.microsoft.com/office/drawing/2014/main" id="{BCF1DE23-1BA0-CB5D-6133-01B57EEC5549}"/>
                </a:ext>
              </a:extLst>
            </p:cNvPr>
            <p:cNvSpPr/>
            <p:nvPr/>
          </p:nvSpPr>
          <p:spPr bwMode="auto">
            <a:xfrm>
              <a:off x="2813050"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1" name="Multiply 30">
              <a:extLst>
                <a:ext uri="{FF2B5EF4-FFF2-40B4-BE49-F238E27FC236}">
                  <a16:creationId xmlns:a16="http://schemas.microsoft.com/office/drawing/2014/main" id="{C3B1A610-E25F-715B-43E4-11B8B3B39E70}"/>
                </a:ext>
              </a:extLst>
            </p:cNvPr>
            <p:cNvSpPr/>
            <p:nvPr/>
          </p:nvSpPr>
          <p:spPr bwMode="auto">
            <a:xfrm>
              <a:off x="2813050" y="208918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2" name="Multiply 31">
              <a:extLst>
                <a:ext uri="{FF2B5EF4-FFF2-40B4-BE49-F238E27FC236}">
                  <a16:creationId xmlns:a16="http://schemas.microsoft.com/office/drawing/2014/main" id="{F862F6FE-98CB-47F2-2319-127DBA921A43}"/>
                </a:ext>
              </a:extLst>
            </p:cNvPr>
            <p:cNvSpPr/>
            <p:nvPr/>
          </p:nvSpPr>
          <p:spPr bwMode="auto">
            <a:xfrm>
              <a:off x="2813050"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3" name="Multiply 32">
              <a:extLst>
                <a:ext uri="{FF2B5EF4-FFF2-40B4-BE49-F238E27FC236}">
                  <a16:creationId xmlns:a16="http://schemas.microsoft.com/office/drawing/2014/main" id="{1419A886-5131-54D1-6749-BD67C81534CE}"/>
                </a:ext>
              </a:extLst>
            </p:cNvPr>
            <p:cNvSpPr/>
            <p:nvPr/>
          </p:nvSpPr>
          <p:spPr bwMode="auto">
            <a:xfrm>
              <a:off x="2813050" y="173991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4" name="Multiply 33">
              <a:extLst>
                <a:ext uri="{FF2B5EF4-FFF2-40B4-BE49-F238E27FC236}">
                  <a16:creationId xmlns:a16="http://schemas.microsoft.com/office/drawing/2014/main" id="{1D4684B2-E3EE-C70E-F1CD-61FBBF11DC4C}"/>
                </a:ext>
              </a:extLst>
            </p:cNvPr>
            <p:cNvSpPr/>
            <p:nvPr/>
          </p:nvSpPr>
          <p:spPr bwMode="auto">
            <a:xfrm>
              <a:off x="2813050"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dirty="0">
                <a:solidFill>
                  <a:srgbClr val="000000"/>
                </a:solidFill>
                <a:latin typeface="Gill Sans" charset="0"/>
                <a:ea typeface="ヒラギノ角ゴ Pro W3" charset="0"/>
                <a:cs typeface="ヒラギノ角ゴ Pro W3" charset="0"/>
                <a:sym typeface="Gill Sans" charset="0"/>
              </a:endParaRPr>
            </a:p>
          </p:txBody>
        </p:sp>
        <p:sp>
          <p:nvSpPr>
            <p:cNvPr id="35" name="Multiply 34">
              <a:extLst>
                <a:ext uri="{FF2B5EF4-FFF2-40B4-BE49-F238E27FC236}">
                  <a16:creationId xmlns:a16="http://schemas.microsoft.com/office/drawing/2014/main" id="{0815FE26-A2E1-97FC-7028-2C9AC7BB57D9}"/>
                </a:ext>
              </a:extLst>
            </p:cNvPr>
            <p:cNvSpPr/>
            <p:nvPr/>
          </p:nvSpPr>
          <p:spPr bwMode="auto">
            <a:xfrm>
              <a:off x="2813050" y="400065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6" name="Multiply 35">
              <a:extLst>
                <a:ext uri="{FF2B5EF4-FFF2-40B4-BE49-F238E27FC236}">
                  <a16:creationId xmlns:a16="http://schemas.microsoft.com/office/drawing/2014/main" id="{CA9EC40D-6C0B-5FF4-ABE8-10CE940CD132}"/>
                </a:ext>
              </a:extLst>
            </p:cNvPr>
            <p:cNvSpPr/>
            <p:nvPr/>
          </p:nvSpPr>
          <p:spPr bwMode="auto">
            <a:xfrm>
              <a:off x="2813050" y="382284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7" name="Multiply 36">
              <a:extLst>
                <a:ext uri="{FF2B5EF4-FFF2-40B4-BE49-F238E27FC236}">
                  <a16:creationId xmlns:a16="http://schemas.microsoft.com/office/drawing/2014/main" id="{DF7CFC85-65FE-83E2-4FFF-00DB8F2B3C55}"/>
                </a:ext>
              </a:extLst>
            </p:cNvPr>
            <p:cNvSpPr/>
            <p:nvPr/>
          </p:nvSpPr>
          <p:spPr bwMode="auto">
            <a:xfrm>
              <a:off x="2813050" y="3651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8" name="Multiply 37">
              <a:extLst>
                <a:ext uri="{FF2B5EF4-FFF2-40B4-BE49-F238E27FC236}">
                  <a16:creationId xmlns:a16="http://schemas.microsoft.com/office/drawing/2014/main" id="{4E2C219A-F317-BEC9-E465-56C11B2E0D06}"/>
                </a:ext>
              </a:extLst>
            </p:cNvPr>
            <p:cNvSpPr/>
            <p:nvPr/>
          </p:nvSpPr>
          <p:spPr bwMode="auto">
            <a:xfrm>
              <a:off x="2813050"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9" name="Multiply 38">
              <a:extLst>
                <a:ext uri="{FF2B5EF4-FFF2-40B4-BE49-F238E27FC236}">
                  <a16:creationId xmlns:a16="http://schemas.microsoft.com/office/drawing/2014/main" id="{FA5D049B-8425-6A5C-0A25-5A3266EC1CD4}"/>
                </a:ext>
              </a:extLst>
            </p:cNvPr>
            <p:cNvSpPr/>
            <p:nvPr/>
          </p:nvSpPr>
          <p:spPr bwMode="auto">
            <a:xfrm>
              <a:off x="3632791" y="1911373"/>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0" name="Multiply 39">
              <a:extLst>
                <a:ext uri="{FF2B5EF4-FFF2-40B4-BE49-F238E27FC236}">
                  <a16:creationId xmlns:a16="http://schemas.microsoft.com/office/drawing/2014/main" id="{0C0B4F81-4C27-C1FF-B290-E01D8E1A89B0}"/>
                </a:ext>
              </a:extLst>
            </p:cNvPr>
            <p:cNvSpPr/>
            <p:nvPr/>
          </p:nvSpPr>
          <p:spPr bwMode="auto">
            <a:xfrm>
              <a:off x="3632791" y="1739912"/>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1" name="Multiply 40">
              <a:extLst>
                <a:ext uri="{FF2B5EF4-FFF2-40B4-BE49-F238E27FC236}">
                  <a16:creationId xmlns:a16="http://schemas.microsoft.com/office/drawing/2014/main" id="{CAAC3800-6D19-083D-869F-4AD0858298DE}"/>
                </a:ext>
              </a:extLst>
            </p:cNvPr>
            <p:cNvSpPr/>
            <p:nvPr/>
          </p:nvSpPr>
          <p:spPr bwMode="auto">
            <a:xfrm>
              <a:off x="4431369"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2" name="Multiply 41">
              <a:extLst>
                <a:ext uri="{FF2B5EF4-FFF2-40B4-BE49-F238E27FC236}">
                  <a16:creationId xmlns:a16="http://schemas.microsoft.com/office/drawing/2014/main" id="{51504E3E-0BF0-1271-F897-8468A924114D}"/>
                </a:ext>
              </a:extLst>
            </p:cNvPr>
            <p:cNvSpPr/>
            <p:nvPr/>
          </p:nvSpPr>
          <p:spPr bwMode="auto">
            <a:xfrm>
              <a:off x="4431369"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3" name="Multiply 42">
              <a:extLst>
                <a:ext uri="{FF2B5EF4-FFF2-40B4-BE49-F238E27FC236}">
                  <a16:creationId xmlns:a16="http://schemas.microsoft.com/office/drawing/2014/main" id="{0CF6BF89-DC75-4F6D-555E-ECD27430CEC0}"/>
                </a:ext>
              </a:extLst>
            </p:cNvPr>
            <p:cNvSpPr/>
            <p:nvPr/>
          </p:nvSpPr>
          <p:spPr bwMode="auto">
            <a:xfrm>
              <a:off x="5228534" y="2254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4" name="Multiply 43">
              <a:extLst>
                <a:ext uri="{FF2B5EF4-FFF2-40B4-BE49-F238E27FC236}">
                  <a16:creationId xmlns:a16="http://schemas.microsoft.com/office/drawing/2014/main" id="{69CD1FA6-9927-FBF1-7288-C9E3B438D7F6}"/>
                </a:ext>
              </a:extLst>
            </p:cNvPr>
            <p:cNvSpPr/>
            <p:nvPr/>
          </p:nvSpPr>
          <p:spPr bwMode="auto">
            <a:xfrm>
              <a:off x="5228534"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5" name="Multiply 44">
              <a:extLst>
                <a:ext uri="{FF2B5EF4-FFF2-40B4-BE49-F238E27FC236}">
                  <a16:creationId xmlns:a16="http://schemas.microsoft.com/office/drawing/2014/main" id="{548172E2-5D27-BD9C-DABE-8587408189D7}"/>
                </a:ext>
              </a:extLst>
            </p:cNvPr>
            <p:cNvSpPr/>
            <p:nvPr/>
          </p:nvSpPr>
          <p:spPr bwMode="auto">
            <a:xfrm>
              <a:off x="5228534" y="260991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6" name="Multiply 45">
              <a:extLst>
                <a:ext uri="{FF2B5EF4-FFF2-40B4-BE49-F238E27FC236}">
                  <a16:creationId xmlns:a16="http://schemas.microsoft.com/office/drawing/2014/main" id="{7B01C979-EF82-9977-7DAA-59F7EABC2651}"/>
                </a:ext>
              </a:extLst>
            </p:cNvPr>
            <p:cNvSpPr/>
            <p:nvPr/>
          </p:nvSpPr>
          <p:spPr bwMode="auto">
            <a:xfrm>
              <a:off x="5228534" y="243845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7" name="Multiply 46">
              <a:extLst>
                <a:ext uri="{FF2B5EF4-FFF2-40B4-BE49-F238E27FC236}">
                  <a16:creationId xmlns:a16="http://schemas.microsoft.com/office/drawing/2014/main" id="{759C95B0-8165-E46A-2E22-15F6309E4021}"/>
                </a:ext>
              </a:extLst>
            </p:cNvPr>
            <p:cNvSpPr/>
            <p:nvPr/>
          </p:nvSpPr>
          <p:spPr bwMode="auto">
            <a:xfrm>
              <a:off x="5228534"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8" name="Multiply 47">
              <a:extLst>
                <a:ext uri="{FF2B5EF4-FFF2-40B4-BE49-F238E27FC236}">
                  <a16:creationId xmlns:a16="http://schemas.microsoft.com/office/drawing/2014/main" id="{06CA9E0B-7BA2-3C8C-AA3E-435303066610}"/>
                </a:ext>
              </a:extLst>
            </p:cNvPr>
            <p:cNvSpPr/>
            <p:nvPr/>
          </p:nvSpPr>
          <p:spPr bwMode="auto">
            <a:xfrm>
              <a:off x="5228534" y="278773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9" name="Multiply 48">
              <a:extLst>
                <a:ext uri="{FF2B5EF4-FFF2-40B4-BE49-F238E27FC236}">
                  <a16:creationId xmlns:a16="http://schemas.microsoft.com/office/drawing/2014/main" id="{A8F65421-25FC-CBF8-2579-1EBD0AC73AB0}"/>
                </a:ext>
              </a:extLst>
            </p:cNvPr>
            <p:cNvSpPr/>
            <p:nvPr/>
          </p:nvSpPr>
          <p:spPr bwMode="auto">
            <a:xfrm>
              <a:off x="5228534" y="331481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0" name="Multiply 49">
              <a:extLst>
                <a:ext uri="{FF2B5EF4-FFF2-40B4-BE49-F238E27FC236}">
                  <a16:creationId xmlns:a16="http://schemas.microsoft.com/office/drawing/2014/main" id="{9B75A923-E2A5-DD71-30E0-A6E5EE7F427E}"/>
                </a:ext>
              </a:extLst>
            </p:cNvPr>
            <p:cNvSpPr/>
            <p:nvPr/>
          </p:nvSpPr>
          <p:spPr bwMode="auto">
            <a:xfrm>
              <a:off x="5228534" y="314335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1" name="Multiply 50">
              <a:extLst>
                <a:ext uri="{FF2B5EF4-FFF2-40B4-BE49-F238E27FC236}">
                  <a16:creationId xmlns:a16="http://schemas.microsoft.com/office/drawing/2014/main" id="{925CD6C9-BF75-2922-0CC3-C549030BDCD1}"/>
                </a:ext>
              </a:extLst>
            </p:cNvPr>
            <p:cNvSpPr/>
            <p:nvPr/>
          </p:nvSpPr>
          <p:spPr bwMode="auto">
            <a:xfrm>
              <a:off x="5228534"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2" name="Multiply 51">
              <a:extLst>
                <a:ext uri="{FF2B5EF4-FFF2-40B4-BE49-F238E27FC236}">
                  <a16:creationId xmlns:a16="http://schemas.microsoft.com/office/drawing/2014/main" id="{2DA4A093-2169-6927-C549-F87F7EC26E00}"/>
                </a:ext>
              </a:extLst>
            </p:cNvPr>
            <p:cNvSpPr/>
            <p:nvPr/>
          </p:nvSpPr>
          <p:spPr bwMode="auto">
            <a:xfrm>
              <a:off x="5228534" y="382919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3" name="Multiply 52">
              <a:extLst>
                <a:ext uri="{FF2B5EF4-FFF2-40B4-BE49-F238E27FC236}">
                  <a16:creationId xmlns:a16="http://schemas.microsoft.com/office/drawing/2014/main" id="{B4400747-0B3A-E979-8A87-1298F1ADF939}"/>
                </a:ext>
              </a:extLst>
            </p:cNvPr>
            <p:cNvSpPr/>
            <p:nvPr/>
          </p:nvSpPr>
          <p:spPr bwMode="auto">
            <a:xfrm>
              <a:off x="5228534"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4" name="Multiply 53">
              <a:extLst>
                <a:ext uri="{FF2B5EF4-FFF2-40B4-BE49-F238E27FC236}">
                  <a16:creationId xmlns:a16="http://schemas.microsoft.com/office/drawing/2014/main" id="{6362FA91-8999-E38F-2AE3-6FEB1A0CA3D3}"/>
                </a:ext>
              </a:extLst>
            </p:cNvPr>
            <p:cNvSpPr/>
            <p:nvPr/>
          </p:nvSpPr>
          <p:spPr bwMode="auto">
            <a:xfrm>
              <a:off x="5991839"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5" name="Multiply 54">
              <a:extLst>
                <a:ext uri="{FF2B5EF4-FFF2-40B4-BE49-F238E27FC236}">
                  <a16:creationId xmlns:a16="http://schemas.microsoft.com/office/drawing/2014/main" id="{67F5A08E-1F90-9908-6F03-5911FE71CE88}"/>
                </a:ext>
              </a:extLst>
            </p:cNvPr>
            <p:cNvSpPr/>
            <p:nvPr/>
          </p:nvSpPr>
          <p:spPr bwMode="auto">
            <a:xfrm>
              <a:off x="5991839"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6" name="Multiply 55">
              <a:extLst>
                <a:ext uri="{FF2B5EF4-FFF2-40B4-BE49-F238E27FC236}">
                  <a16:creationId xmlns:a16="http://schemas.microsoft.com/office/drawing/2014/main" id="{CD9FADFD-36C2-375C-85A2-1B861C0E097A}"/>
                </a:ext>
              </a:extLst>
            </p:cNvPr>
            <p:cNvSpPr/>
            <p:nvPr/>
          </p:nvSpPr>
          <p:spPr bwMode="auto">
            <a:xfrm>
              <a:off x="5991839" y="277502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7" name="Multiply 56">
              <a:extLst>
                <a:ext uri="{FF2B5EF4-FFF2-40B4-BE49-F238E27FC236}">
                  <a16:creationId xmlns:a16="http://schemas.microsoft.com/office/drawing/2014/main" id="{A077C974-25E3-AA21-2BB9-C90BE71FB65A}"/>
                </a:ext>
              </a:extLst>
            </p:cNvPr>
            <p:cNvSpPr/>
            <p:nvPr/>
          </p:nvSpPr>
          <p:spPr bwMode="auto">
            <a:xfrm>
              <a:off x="5991839"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8" name="Multiply 57">
              <a:extLst>
                <a:ext uri="{FF2B5EF4-FFF2-40B4-BE49-F238E27FC236}">
                  <a16:creationId xmlns:a16="http://schemas.microsoft.com/office/drawing/2014/main" id="{E238184E-3178-4CF0-422E-64D4E2A083CD}"/>
                </a:ext>
              </a:extLst>
            </p:cNvPr>
            <p:cNvSpPr/>
            <p:nvPr/>
          </p:nvSpPr>
          <p:spPr bwMode="auto">
            <a:xfrm>
              <a:off x="3632791" y="295919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9" name="Multiply 58">
              <a:extLst>
                <a:ext uri="{FF2B5EF4-FFF2-40B4-BE49-F238E27FC236}">
                  <a16:creationId xmlns:a16="http://schemas.microsoft.com/office/drawing/2014/main" id="{46C5292D-8A93-E25D-51EE-D4123E776494}"/>
                </a:ext>
              </a:extLst>
            </p:cNvPr>
            <p:cNvSpPr/>
            <p:nvPr/>
          </p:nvSpPr>
          <p:spPr bwMode="auto">
            <a:xfrm>
              <a:off x="3632791" y="3829198"/>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0" name="Multiply 59">
              <a:extLst>
                <a:ext uri="{FF2B5EF4-FFF2-40B4-BE49-F238E27FC236}">
                  <a16:creationId xmlns:a16="http://schemas.microsoft.com/office/drawing/2014/main" id="{3B60BB60-3EA5-6EC2-293E-EF1F1D125AF1}"/>
                </a:ext>
              </a:extLst>
            </p:cNvPr>
            <p:cNvSpPr/>
            <p:nvPr/>
          </p:nvSpPr>
          <p:spPr bwMode="auto">
            <a:xfrm>
              <a:off x="3632791" y="349580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1" name="Multiply 60">
              <a:extLst>
                <a:ext uri="{FF2B5EF4-FFF2-40B4-BE49-F238E27FC236}">
                  <a16:creationId xmlns:a16="http://schemas.microsoft.com/office/drawing/2014/main" id="{4C2E600B-0DFC-6F71-4AC6-1D0A8A6A368D}"/>
                </a:ext>
              </a:extLst>
            </p:cNvPr>
            <p:cNvSpPr/>
            <p:nvPr/>
          </p:nvSpPr>
          <p:spPr bwMode="auto">
            <a:xfrm>
              <a:off x="4431369" y="363233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2" name="Multiply 61">
              <a:extLst>
                <a:ext uri="{FF2B5EF4-FFF2-40B4-BE49-F238E27FC236}">
                  <a16:creationId xmlns:a16="http://schemas.microsoft.com/office/drawing/2014/main" id="{BD0E1D07-9474-EDD4-35F1-2314DE48657F}"/>
                </a:ext>
              </a:extLst>
            </p:cNvPr>
            <p:cNvSpPr/>
            <p:nvPr/>
          </p:nvSpPr>
          <p:spPr bwMode="auto">
            <a:xfrm>
              <a:off x="4431369" y="34608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3" name="Multiply 62">
              <a:extLst>
                <a:ext uri="{FF2B5EF4-FFF2-40B4-BE49-F238E27FC236}">
                  <a16:creationId xmlns:a16="http://schemas.microsoft.com/office/drawing/2014/main" id="{BB438F5B-19B2-3261-1629-6DD4DF667538}"/>
                </a:ext>
              </a:extLst>
            </p:cNvPr>
            <p:cNvSpPr/>
            <p:nvPr/>
          </p:nvSpPr>
          <p:spPr bwMode="auto">
            <a:xfrm>
              <a:off x="4431369" y="295284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4" name="Multiply 63">
              <a:extLst>
                <a:ext uri="{FF2B5EF4-FFF2-40B4-BE49-F238E27FC236}">
                  <a16:creationId xmlns:a16="http://schemas.microsoft.com/office/drawing/2014/main" id="{E1B78F9C-286E-30F4-03FF-FD11544B7AB8}"/>
                </a:ext>
              </a:extLst>
            </p:cNvPr>
            <p:cNvSpPr/>
            <p:nvPr/>
          </p:nvSpPr>
          <p:spPr bwMode="auto">
            <a:xfrm>
              <a:off x="4431369"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5" name="Multiply 64">
              <a:extLst>
                <a:ext uri="{FF2B5EF4-FFF2-40B4-BE49-F238E27FC236}">
                  <a16:creationId xmlns:a16="http://schemas.microsoft.com/office/drawing/2014/main" id="{F8E36BA0-F157-D956-0EB6-1105AC8BFE51}"/>
                </a:ext>
              </a:extLst>
            </p:cNvPr>
            <p:cNvSpPr/>
            <p:nvPr/>
          </p:nvSpPr>
          <p:spPr bwMode="auto">
            <a:xfrm>
              <a:off x="3632791" y="226064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6" name="Multiply 65">
              <a:extLst>
                <a:ext uri="{FF2B5EF4-FFF2-40B4-BE49-F238E27FC236}">
                  <a16:creationId xmlns:a16="http://schemas.microsoft.com/office/drawing/2014/main" id="{2D7929BE-B66F-EE5F-A7C3-B7FBE1A6F081}"/>
                </a:ext>
              </a:extLst>
            </p:cNvPr>
            <p:cNvSpPr/>
            <p:nvPr/>
          </p:nvSpPr>
          <p:spPr bwMode="auto">
            <a:xfrm>
              <a:off x="5228534" y="190502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7" name="Multiply 66">
              <a:extLst>
                <a:ext uri="{FF2B5EF4-FFF2-40B4-BE49-F238E27FC236}">
                  <a16:creationId xmlns:a16="http://schemas.microsoft.com/office/drawing/2014/main" id="{4595202A-8CAF-8BA5-C943-EA87271EB13F}"/>
                </a:ext>
              </a:extLst>
            </p:cNvPr>
            <p:cNvSpPr/>
            <p:nvPr/>
          </p:nvSpPr>
          <p:spPr bwMode="auto">
            <a:xfrm>
              <a:off x="5228534"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8" name="Multiply 67">
              <a:extLst>
                <a:ext uri="{FF2B5EF4-FFF2-40B4-BE49-F238E27FC236}">
                  <a16:creationId xmlns:a16="http://schemas.microsoft.com/office/drawing/2014/main" id="{76E20095-B083-EF7E-2EC9-A905BF34CA8C}"/>
                </a:ext>
              </a:extLst>
            </p:cNvPr>
            <p:cNvSpPr/>
            <p:nvPr/>
          </p:nvSpPr>
          <p:spPr bwMode="auto">
            <a:xfrm>
              <a:off x="3632791" y="400859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9" name="Multiply 68">
              <a:extLst>
                <a:ext uri="{FF2B5EF4-FFF2-40B4-BE49-F238E27FC236}">
                  <a16:creationId xmlns:a16="http://schemas.microsoft.com/office/drawing/2014/main" id="{915A18DF-0548-E406-17D6-02CF77A7CD31}"/>
                </a:ext>
              </a:extLst>
            </p:cNvPr>
            <p:cNvSpPr/>
            <p:nvPr/>
          </p:nvSpPr>
          <p:spPr bwMode="auto">
            <a:xfrm>
              <a:off x="2813050" y="419117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0" name="Multiply 69">
              <a:extLst>
                <a:ext uri="{FF2B5EF4-FFF2-40B4-BE49-F238E27FC236}">
                  <a16:creationId xmlns:a16="http://schemas.microsoft.com/office/drawing/2014/main" id="{424C6147-C47E-EF01-6B55-D9254B5C550D}"/>
                </a:ext>
              </a:extLst>
            </p:cNvPr>
            <p:cNvSpPr/>
            <p:nvPr/>
          </p:nvSpPr>
          <p:spPr bwMode="auto">
            <a:xfrm>
              <a:off x="2813050"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1" name="Multiply 70">
              <a:extLst>
                <a:ext uri="{FF2B5EF4-FFF2-40B4-BE49-F238E27FC236}">
                  <a16:creationId xmlns:a16="http://schemas.microsoft.com/office/drawing/2014/main" id="{50EDE468-C792-B931-9FBE-B694740A5B5B}"/>
                </a:ext>
              </a:extLst>
            </p:cNvPr>
            <p:cNvSpPr/>
            <p:nvPr/>
          </p:nvSpPr>
          <p:spPr bwMode="auto">
            <a:xfrm>
              <a:off x="6772074" y="575496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2" name="Multiply 71">
              <a:extLst>
                <a:ext uri="{FF2B5EF4-FFF2-40B4-BE49-F238E27FC236}">
                  <a16:creationId xmlns:a16="http://schemas.microsoft.com/office/drawing/2014/main" id="{1B1C33A5-98D8-5290-8383-3DCE5135D49A}"/>
                </a:ext>
              </a:extLst>
            </p:cNvPr>
            <p:cNvSpPr/>
            <p:nvPr/>
          </p:nvSpPr>
          <p:spPr bwMode="auto">
            <a:xfrm>
              <a:off x="6772074" y="59137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3" name="Multiply 72">
              <a:extLst>
                <a:ext uri="{FF2B5EF4-FFF2-40B4-BE49-F238E27FC236}">
                  <a16:creationId xmlns:a16="http://schemas.microsoft.com/office/drawing/2014/main" id="{8C283AB1-6A84-9BAB-88C6-CF0F680ECDC1}"/>
                </a:ext>
              </a:extLst>
            </p:cNvPr>
            <p:cNvSpPr/>
            <p:nvPr/>
          </p:nvSpPr>
          <p:spPr bwMode="auto">
            <a:xfrm>
              <a:off x="6772074" y="626934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4" name="Multiply 73">
              <a:extLst>
                <a:ext uri="{FF2B5EF4-FFF2-40B4-BE49-F238E27FC236}">
                  <a16:creationId xmlns:a16="http://schemas.microsoft.com/office/drawing/2014/main" id="{FB65ECAC-A946-9329-7E45-2574C93FEC8F}"/>
                </a:ext>
              </a:extLst>
            </p:cNvPr>
            <p:cNvSpPr/>
            <p:nvPr/>
          </p:nvSpPr>
          <p:spPr bwMode="auto">
            <a:xfrm>
              <a:off x="6772074" y="609788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5" name="Multiply 74">
              <a:extLst>
                <a:ext uri="{FF2B5EF4-FFF2-40B4-BE49-F238E27FC236}">
                  <a16:creationId xmlns:a16="http://schemas.microsoft.com/office/drawing/2014/main" id="{C16E7CD2-2C59-1C7E-C434-D0362F7DB86A}"/>
                </a:ext>
              </a:extLst>
            </p:cNvPr>
            <p:cNvSpPr/>
            <p:nvPr/>
          </p:nvSpPr>
          <p:spPr bwMode="auto">
            <a:xfrm>
              <a:off x="5991839" y="5572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6" name="Multiply 75">
              <a:extLst>
                <a:ext uri="{FF2B5EF4-FFF2-40B4-BE49-F238E27FC236}">
                  <a16:creationId xmlns:a16="http://schemas.microsoft.com/office/drawing/2014/main" id="{151C72DC-6ADF-6CCB-89E1-215E11BD26CD}"/>
                </a:ext>
              </a:extLst>
            </p:cNvPr>
            <p:cNvSpPr/>
            <p:nvPr/>
          </p:nvSpPr>
          <p:spPr bwMode="auto">
            <a:xfrm>
              <a:off x="5991839" y="61058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7" name="Multiply 76">
              <a:extLst>
                <a:ext uri="{FF2B5EF4-FFF2-40B4-BE49-F238E27FC236}">
                  <a16:creationId xmlns:a16="http://schemas.microsoft.com/office/drawing/2014/main" id="{6CFA1499-FA2B-148D-D83F-94C6D2E3F990}"/>
                </a:ext>
              </a:extLst>
            </p:cNvPr>
            <p:cNvSpPr/>
            <p:nvPr/>
          </p:nvSpPr>
          <p:spPr bwMode="auto">
            <a:xfrm>
              <a:off x="5991839" y="627887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8" name="Multiply 77">
              <a:extLst>
                <a:ext uri="{FF2B5EF4-FFF2-40B4-BE49-F238E27FC236}">
                  <a16:creationId xmlns:a16="http://schemas.microsoft.com/office/drawing/2014/main" id="{5AD86851-5B01-E109-C677-FA346A3A17EE}"/>
                </a:ext>
              </a:extLst>
            </p:cNvPr>
            <p:cNvSpPr/>
            <p:nvPr/>
          </p:nvSpPr>
          <p:spPr bwMode="auto">
            <a:xfrm>
              <a:off x="4431369"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9" name="Multiply 78">
              <a:extLst>
                <a:ext uri="{FF2B5EF4-FFF2-40B4-BE49-F238E27FC236}">
                  <a16:creationId xmlns:a16="http://schemas.microsoft.com/office/drawing/2014/main" id="{CEA8F0E0-F4E8-DD8A-99B2-F40C4B9A053F}"/>
                </a:ext>
              </a:extLst>
            </p:cNvPr>
            <p:cNvSpPr/>
            <p:nvPr/>
          </p:nvSpPr>
          <p:spPr bwMode="auto">
            <a:xfrm>
              <a:off x="4431369" y="55835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0" name="Multiply 79">
              <a:extLst>
                <a:ext uri="{FF2B5EF4-FFF2-40B4-BE49-F238E27FC236}">
                  <a16:creationId xmlns:a16="http://schemas.microsoft.com/office/drawing/2014/main" id="{DFC97D7A-01AF-EA29-B983-89019B410C4B}"/>
                </a:ext>
              </a:extLst>
            </p:cNvPr>
            <p:cNvSpPr/>
            <p:nvPr/>
          </p:nvSpPr>
          <p:spPr bwMode="auto">
            <a:xfrm>
              <a:off x="3632791" y="505006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1" name="Multiply 80">
              <a:extLst>
                <a:ext uri="{FF2B5EF4-FFF2-40B4-BE49-F238E27FC236}">
                  <a16:creationId xmlns:a16="http://schemas.microsoft.com/office/drawing/2014/main" id="{A52AF563-4C11-10C2-18C2-54BD990F1394}"/>
                </a:ext>
              </a:extLst>
            </p:cNvPr>
            <p:cNvSpPr/>
            <p:nvPr/>
          </p:nvSpPr>
          <p:spPr bwMode="auto">
            <a:xfrm>
              <a:off x="3632791" y="522787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2" name="Multiply 81">
              <a:extLst>
                <a:ext uri="{FF2B5EF4-FFF2-40B4-BE49-F238E27FC236}">
                  <a16:creationId xmlns:a16="http://schemas.microsoft.com/office/drawing/2014/main" id="{5343D542-2B3F-BAB6-D7EB-44CF42BC8163}"/>
                </a:ext>
              </a:extLst>
            </p:cNvPr>
            <p:cNvSpPr/>
            <p:nvPr/>
          </p:nvSpPr>
          <p:spPr bwMode="auto">
            <a:xfrm>
              <a:off x="3632791" y="592324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grpSp>
      <p:sp>
        <p:nvSpPr>
          <p:cNvPr id="3" name="Text Box 40">
            <a:extLst>
              <a:ext uri="{FF2B5EF4-FFF2-40B4-BE49-F238E27FC236}">
                <a16:creationId xmlns:a16="http://schemas.microsoft.com/office/drawing/2014/main" id="{AC8CC6AF-DA2B-206C-A797-540676CF8C30}"/>
              </a:ext>
            </a:extLst>
          </p:cNvPr>
          <p:cNvSpPr txBox="1">
            <a:spLocks noChangeArrowheads="1"/>
          </p:cNvSpPr>
          <p:nvPr/>
        </p:nvSpPr>
        <p:spPr bwMode="auto">
          <a:xfrm>
            <a:off x="10134223" y="5932368"/>
            <a:ext cx="3086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a:t>
            </a:r>
          </a:p>
          <a:p>
            <a:pPr>
              <a:spcBef>
                <a:spcPct val="0"/>
              </a:spcBef>
              <a:buFontTx/>
              <a:buNone/>
            </a:pPr>
            <a:r>
              <a:rPr lang="en-US" altLang="en-US" sz="1600" dirty="0">
                <a:latin typeface="Arial" panose="020B0604020202020204" pitchFamily="34" charset="0"/>
              </a:rPr>
              <a:t>2013</a:t>
            </a:r>
          </a:p>
        </p:txBody>
      </p:sp>
    </p:spTree>
    <p:extLst>
      <p:ext uri="{BB962C8B-B14F-4D97-AF65-F5344CB8AC3E}">
        <p14:creationId xmlns:p14="http://schemas.microsoft.com/office/powerpoint/2010/main" val="193772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307">
            <a:extLst>
              <a:ext uri="{FF2B5EF4-FFF2-40B4-BE49-F238E27FC236}">
                <a16:creationId xmlns:a16="http://schemas.microsoft.com/office/drawing/2014/main" id="{F4BCEDE7-3DED-DE79-C6CB-FF4F459FABA6}"/>
              </a:ext>
            </a:extLst>
          </p:cNvPr>
          <p:cNvSpPr>
            <a:spLocks noChangeAspect="1"/>
          </p:cNvSpPr>
          <p:nvPr/>
        </p:nvSpPr>
        <p:spPr bwMode="auto">
          <a:xfrm>
            <a:off x="4210051" y="3876676"/>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5" name="Rectangle 308">
            <a:extLst>
              <a:ext uri="{FF2B5EF4-FFF2-40B4-BE49-F238E27FC236}">
                <a16:creationId xmlns:a16="http://schemas.microsoft.com/office/drawing/2014/main" id="{3C85AEE4-9D16-975C-7833-26B15606A3C3}"/>
              </a:ext>
            </a:extLst>
          </p:cNvPr>
          <p:cNvSpPr>
            <a:spLocks noChangeAspect="1"/>
          </p:cNvSpPr>
          <p:nvPr/>
        </p:nvSpPr>
        <p:spPr bwMode="auto">
          <a:xfrm>
            <a:off x="4210051" y="4338639"/>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6" name="Rectangle 309">
            <a:extLst>
              <a:ext uri="{FF2B5EF4-FFF2-40B4-BE49-F238E27FC236}">
                <a16:creationId xmlns:a16="http://schemas.microsoft.com/office/drawing/2014/main" id="{FE4FB7C6-62B5-5940-AAB2-4C459845A7D8}"/>
              </a:ext>
            </a:extLst>
          </p:cNvPr>
          <p:cNvSpPr>
            <a:spLocks noChangeAspect="1"/>
          </p:cNvSpPr>
          <p:nvPr/>
        </p:nvSpPr>
        <p:spPr bwMode="auto">
          <a:xfrm>
            <a:off x="4210051"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7" name="Rectangle 310">
            <a:extLst>
              <a:ext uri="{FF2B5EF4-FFF2-40B4-BE49-F238E27FC236}">
                <a16:creationId xmlns:a16="http://schemas.microsoft.com/office/drawing/2014/main" id="{3755C701-9844-B7B4-367A-0FFCF5962F9E}"/>
              </a:ext>
            </a:extLst>
          </p:cNvPr>
          <p:cNvSpPr>
            <a:spLocks noChangeAspect="1"/>
          </p:cNvSpPr>
          <p:nvPr/>
        </p:nvSpPr>
        <p:spPr bwMode="auto">
          <a:xfrm>
            <a:off x="4210051" y="5248276"/>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8" name="Rectangle 315">
            <a:extLst>
              <a:ext uri="{FF2B5EF4-FFF2-40B4-BE49-F238E27FC236}">
                <a16:creationId xmlns:a16="http://schemas.microsoft.com/office/drawing/2014/main" id="{572F14C4-9E9E-CDA0-DF0D-16A7C798A9F1}"/>
              </a:ext>
            </a:extLst>
          </p:cNvPr>
          <p:cNvSpPr>
            <a:spLocks noChangeAspect="1"/>
          </p:cNvSpPr>
          <p:nvPr/>
        </p:nvSpPr>
        <p:spPr bwMode="auto">
          <a:xfrm>
            <a:off x="4210051" y="5705476"/>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9" name="TextBox 316">
            <a:extLst>
              <a:ext uri="{FF2B5EF4-FFF2-40B4-BE49-F238E27FC236}">
                <a16:creationId xmlns:a16="http://schemas.microsoft.com/office/drawing/2014/main" id="{FBDF2DEA-6145-3BC6-062E-3E4E66EEE6DC}"/>
              </a:ext>
            </a:extLst>
          </p:cNvPr>
          <p:cNvSpPr txBox="1">
            <a:spLocks noChangeArrowheads="1"/>
          </p:cNvSpPr>
          <p:nvPr/>
        </p:nvSpPr>
        <p:spPr bwMode="auto">
          <a:xfrm>
            <a:off x="4595814" y="3827463"/>
            <a:ext cx="99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dirty="0">
                <a:latin typeface="Arial" panose="020B0604020202020204" pitchFamily="34" charset="0"/>
              </a:rPr>
              <a:t>Site A</a:t>
            </a:r>
          </a:p>
        </p:txBody>
      </p:sp>
      <p:sp>
        <p:nvSpPr>
          <p:cNvPr id="417800" name="TextBox 317">
            <a:extLst>
              <a:ext uri="{FF2B5EF4-FFF2-40B4-BE49-F238E27FC236}">
                <a16:creationId xmlns:a16="http://schemas.microsoft.com/office/drawing/2014/main" id="{E93C4FE7-99CB-E808-B431-7B2265A5ECE1}"/>
              </a:ext>
            </a:extLst>
          </p:cNvPr>
          <p:cNvSpPr txBox="1">
            <a:spLocks noChangeArrowheads="1"/>
          </p:cNvSpPr>
          <p:nvPr/>
        </p:nvSpPr>
        <p:spPr bwMode="auto">
          <a:xfrm>
            <a:off x="4587876" y="4287839"/>
            <a:ext cx="1006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B</a:t>
            </a:r>
          </a:p>
        </p:txBody>
      </p:sp>
      <p:sp>
        <p:nvSpPr>
          <p:cNvPr id="417801" name="TextBox 318">
            <a:extLst>
              <a:ext uri="{FF2B5EF4-FFF2-40B4-BE49-F238E27FC236}">
                <a16:creationId xmlns:a16="http://schemas.microsoft.com/office/drawing/2014/main" id="{E82F9AAF-2760-45B6-4F82-9F7989E27BD1}"/>
              </a:ext>
            </a:extLst>
          </p:cNvPr>
          <p:cNvSpPr txBox="1">
            <a:spLocks noChangeArrowheads="1"/>
          </p:cNvSpPr>
          <p:nvPr/>
        </p:nvSpPr>
        <p:spPr bwMode="auto">
          <a:xfrm>
            <a:off x="4595813" y="4745039"/>
            <a:ext cx="102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C</a:t>
            </a:r>
          </a:p>
        </p:txBody>
      </p:sp>
      <p:sp>
        <p:nvSpPr>
          <p:cNvPr id="417802" name="TextBox 319">
            <a:extLst>
              <a:ext uri="{FF2B5EF4-FFF2-40B4-BE49-F238E27FC236}">
                <a16:creationId xmlns:a16="http://schemas.microsoft.com/office/drawing/2014/main" id="{E5411CD4-E439-A704-F04C-D9C26FF00B88}"/>
              </a:ext>
            </a:extLst>
          </p:cNvPr>
          <p:cNvSpPr txBox="1">
            <a:spLocks noChangeArrowheads="1"/>
          </p:cNvSpPr>
          <p:nvPr/>
        </p:nvSpPr>
        <p:spPr bwMode="auto">
          <a:xfrm>
            <a:off x="4603750" y="5197476"/>
            <a:ext cx="1022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D</a:t>
            </a:r>
          </a:p>
        </p:txBody>
      </p:sp>
      <p:sp>
        <p:nvSpPr>
          <p:cNvPr id="417803" name="TextBox 320">
            <a:extLst>
              <a:ext uri="{FF2B5EF4-FFF2-40B4-BE49-F238E27FC236}">
                <a16:creationId xmlns:a16="http://schemas.microsoft.com/office/drawing/2014/main" id="{4FAA1809-E78C-B558-917F-3F142F37D070}"/>
              </a:ext>
            </a:extLst>
          </p:cNvPr>
          <p:cNvSpPr txBox="1">
            <a:spLocks noChangeArrowheads="1"/>
          </p:cNvSpPr>
          <p:nvPr/>
        </p:nvSpPr>
        <p:spPr bwMode="auto">
          <a:xfrm>
            <a:off x="4587876" y="5654676"/>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E</a:t>
            </a:r>
          </a:p>
        </p:txBody>
      </p:sp>
      <p:pic>
        <p:nvPicPr>
          <p:cNvPr id="417804" name="Picture 443" descr="Ag-sites-alt-colors2.png">
            <a:extLst>
              <a:ext uri="{FF2B5EF4-FFF2-40B4-BE49-F238E27FC236}">
                <a16:creationId xmlns:a16="http://schemas.microsoft.com/office/drawing/2014/main" id="{DBC41A21-F86D-1944-F6CF-C4F9DA983F75}"/>
              </a:ext>
            </a:extLst>
          </p:cNvPr>
          <p:cNvPicPr>
            <a:picLocks noChangeAspect="1"/>
          </p:cNvPicPr>
          <p:nvPr/>
        </p:nvPicPr>
        <p:blipFill>
          <a:blip r:embed="rId3">
            <a:extLst>
              <a:ext uri="{28A0092B-C50C-407E-A947-70E740481C1C}">
                <a14:useLocalDpi xmlns:a14="http://schemas.microsoft.com/office/drawing/2010/main" val="0"/>
              </a:ext>
            </a:extLst>
          </a:blip>
          <a:srcRect l="26666" t="8888" r="25555" b="2222"/>
          <a:stretch>
            <a:fillRect/>
          </a:stretch>
        </p:blipFill>
        <p:spPr bwMode="auto">
          <a:xfrm>
            <a:off x="1123951" y="914400"/>
            <a:ext cx="3198813"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805" name="Text Box 40">
            <a:extLst>
              <a:ext uri="{FF2B5EF4-FFF2-40B4-BE49-F238E27FC236}">
                <a16:creationId xmlns:a16="http://schemas.microsoft.com/office/drawing/2014/main" id="{3CD67330-86F8-6CB7-1636-6FEB434C2C5B}"/>
              </a:ext>
            </a:extLst>
          </p:cNvPr>
          <p:cNvSpPr txBox="1">
            <a:spLocks noChangeArrowheads="1"/>
          </p:cNvSpPr>
          <p:nvPr/>
        </p:nvSpPr>
        <p:spPr bwMode="auto">
          <a:xfrm>
            <a:off x="6248400" y="6477000"/>
            <a:ext cx="3086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grpSp>
        <p:nvGrpSpPr>
          <p:cNvPr id="417806" name="Group 442">
            <a:extLst>
              <a:ext uri="{FF2B5EF4-FFF2-40B4-BE49-F238E27FC236}">
                <a16:creationId xmlns:a16="http://schemas.microsoft.com/office/drawing/2014/main" id="{8EE53A19-C3FC-338E-EF20-57BA7C3AD6E2}"/>
              </a:ext>
            </a:extLst>
          </p:cNvPr>
          <p:cNvGrpSpPr>
            <a:grpSpLocks/>
          </p:cNvGrpSpPr>
          <p:nvPr/>
        </p:nvGrpSpPr>
        <p:grpSpPr bwMode="auto">
          <a:xfrm>
            <a:off x="5915026" y="909639"/>
            <a:ext cx="5192713" cy="5280025"/>
            <a:chOff x="4411120" y="838800"/>
            <a:chExt cx="4615445" cy="5280000"/>
          </a:xfrm>
        </p:grpSpPr>
        <p:grpSp>
          <p:nvGrpSpPr>
            <p:cNvPr id="417808" name="Group 470">
              <a:extLst>
                <a:ext uri="{FF2B5EF4-FFF2-40B4-BE49-F238E27FC236}">
                  <a16:creationId xmlns:a16="http://schemas.microsoft.com/office/drawing/2014/main" id="{2FB15592-C58C-D7E7-06F7-E8A5C25FD9EA}"/>
                </a:ext>
              </a:extLst>
            </p:cNvPr>
            <p:cNvGrpSpPr>
              <a:grpSpLocks/>
            </p:cNvGrpSpPr>
            <p:nvPr/>
          </p:nvGrpSpPr>
          <p:grpSpPr bwMode="auto">
            <a:xfrm>
              <a:off x="7208263" y="3637167"/>
              <a:ext cx="1818302" cy="2479391"/>
              <a:chOff x="7239000" y="645160"/>
              <a:chExt cx="1818664" cy="2478960"/>
            </a:xfrm>
          </p:grpSpPr>
          <p:grpSp>
            <p:nvGrpSpPr>
              <p:cNvPr id="417810" name="Group 327">
                <a:extLst>
                  <a:ext uri="{FF2B5EF4-FFF2-40B4-BE49-F238E27FC236}">
                    <a16:creationId xmlns:a16="http://schemas.microsoft.com/office/drawing/2014/main" id="{0507C7B5-19BF-CDAC-F0C6-AB8DADD8AA34}"/>
                  </a:ext>
                </a:extLst>
              </p:cNvPr>
              <p:cNvGrpSpPr>
                <a:grpSpLocks/>
              </p:cNvGrpSpPr>
              <p:nvPr/>
            </p:nvGrpSpPr>
            <p:grpSpPr bwMode="auto">
              <a:xfrm>
                <a:off x="7239000" y="645160"/>
                <a:ext cx="1474323" cy="830849"/>
                <a:chOff x="7239000" y="645160"/>
                <a:chExt cx="1474323" cy="830849"/>
              </a:xfrm>
            </p:grpSpPr>
            <p:sp>
              <p:nvSpPr>
                <p:cNvPr id="417817" name="TextBox 295">
                  <a:extLst>
                    <a:ext uri="{FF2B5EF4-FFF2-40B4-BE49-F238E27FC236}">
                      <a16:creationId xmlns:a16="http://schemas.microsoft.com/office/drawing/2014/main" id="{77CBA615-50C2-35FF-E615-E067AA0A0B69}"/>
                    </a:ext>
                  </a:extLst>
                </p:cNvPr>
                <p:cNvSpPr txBox="1">
                  <a:spLocks noChangeArrowheads="1"/>
                </p:cNvSpPr>
                <p:nvPr/>
              </p:nvSpPr>
              <p:spPr bwMode="auto">
                <a:xfrm>
                  <a:off x="7620000" y="645160"/>
                  <a:ext cx="1093323" cy="83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17818" name="Rectangle 296">
                  <a:extLst>
                    <a:ext uri="{FF2B5EF4-FFF2-40B4-BE49-F238E27FC236}">
                      <a16:creationId xmlns:a16="http://schemas.microsoft.com/office/drawing/2014/main" id="{8723A7BF-29EB-1530-03F9-C31773682AC2}"/>
                    </a:ext>
                  </a:extLst>
                </p:cNvPr>
                <p:cNvSpPr>
                  <a:spLocks noChangeAspect="1"/>
                </p:cNvSpPr>
                <p:nvPr/>
              </p:nvSpPr>
              <p:spPr bwMode="auto">
                <a:xfrm>
                  <a:off x="7239000" y="880658"/>
                  <a:ext cx="360000" cy="360000"/>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pSp>
            <p:nvGrpSpPr>
              <p:cNvPr id="417811" name="Group 328">
                <a:extLst>
                  <a:ext uri="{FF2B5EF4-FFF2-40B4-BE49-F238E27FC236}">
                    <a16:creationId xmlns:a16="http://schemas.microsoft.com/office/drawing/2014/main" id="{7CF5EE3C-98C0-9132-844C-9BD09F71B944}"/>
                  </a:ext>
                </a:extLst>
              </p:cNvPr>
              <p:cNvGrpSpPr>
                <a:grpSpLocks/>
              </p:cNvGrpSpPr>
              <p:nvPr/>
            </p:nvGrpSpPr>
            <p:grpSpPr bwMode="auto">
              <a:xfrm>
                <a:off x="7239000" y="1600200"/>
                <a:ext cx="1818664" cy="830853"/>
                <a:chOff x="7239000" y="1600200"/>
                <a:chExt cx="1818664" cy="830853"/>
              </a:xfrm>
            </p:grpSpPr>
            <p:sp>
              <p:nvSpPr>
                <p:cNvPr id="417815" name="Rectangle 311">
                  <a:extLst>
                    <a:ext uri="{FF2B5EF4-FFF2-40B4-BE49-F238E27FC236}">
                      <a16:creationId xmlns:a16="http://schemas.microsoft.com/office/drawing/2014/main" id="{FD9C2B56-75D3-F326-2FF9-85613E02CB42}"/>
                    </a:ext>
                  </a:extLst>
                </p:cNvPr>
                <p:cNvSpPr>
                  <a:spLocks noChangeAspect="1"/>
                </p:cNvSpPr>
                <p:nvPr/>
              </p:nvSpPr>
              <p:spPr bwMode="auto">
                <a:xfrm>
                  <a:off x="7239000" y="1835698"/>
                  <a:ext cx="360000" cy="360000"/>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6" name="TextBox 313">
                  <a:extLst>
                    <a:ext uri="{FF2B5EF4-FFF2-40B4-BE49-F238E27FC236}">
                      <a16:creationId xmlns:a16="http://schemas.microsoft.com/office/drawing/2014/main" id="{F9BB5CFC-7B8D-4D3A-9152-97276D58E206}"/>
                    </a:ext>
                  </a:extLst>
                </p:cNvPr>
                <p:cNvSpPr txBox="1">
                  <a:spLocks noChangeArrowheads="1"/>
                </p:cNvSpPr>
                <p:nvPr/>
              </p:nvSpPr>
              <p:spPr bwMode="auto">
                <a:xfrm>
                  <a:off x="7620000" y="1600200"/>
                  <a:ext cx="1437664" cy="8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Accessory</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grpSp>
          <p:grpSp>
            <p:nvGrpSpPr>
              <p:cNvPr id="417812" name="Group 329">
                <a:extLst>
                  <a:ext uri="{FF2B5EF4-FFF2-40B4-BE49-F238E27FC236}">
                    <a16:creationId xmlns:a16="http://schemas.microsoft.com/office/drawing/2014/main" id="{199C9B53-9E87-9808-7DE3-3C414EF666A1}"/>
                  </a:ext>
                </a:extLst>
              </p:cNvPr>
              <p:cNvGrpSpPr>
                <a:grpSpLocks/>
              </p:cNvGrpSpPr>
              <p:nvPr/>
            </p:nvGrpSpPr>
            <p:grpSpPr bwMode="auto">
              <a:xfrm>
                <a:off x="7239000" y="2662535"/>
                <a:ext cx="1107812" cy="461585"/>
                <a:chOff x="7239000" y="2662535"/>
                <a:chExt cx="1107812" cy="461585"/>
              </a:xfrm>
            </p:grpSpPr>
            <p:sp>
              <p:nvSpPr>
                <p:cNvPr id="417813" name="Rectangle 312">
                  <a:extLst>
                    <a:ext uri="{FF2B5EF4-FFF2-40B4-BE49-F238E27FC236}">
                      <a16:creationId xmlns:a16="http://schemas.microsoft.com/office/drawing/2014/main" id="{524B7A57-428B-0911-BD04-E3E6C014B2E1}"/>
                    </a:ext>
                  </a:extLst>
                </p:cNvPr>
                <p:cNvSpPr>
                  <a:spLocks noChangeAspect="1"/>
                </p:cNvSpPr>
                <p:nvPr/>
              </p:nvSpPr>
              <p:spPr bwMode="auto">
                <a:xfrm>
                  <a:off x="7239000" y="2713367"/>
                  <a:ext cx="360000" cy="360000"/>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4" name="TextBox 314">
                  <a:extLst>
                    <a:ext uri="{FF2B5EF4-FFF2-40B4-BE49-F238E27FC236}">
                      <a16:creationId xmlns:a16="http://schemas.microsoft.com/office/drawing/2014/main" id="{76BE187C-7737-80E3-2FE0-D875A6DC6532}"/>
                    </a:ext>
                  </a:extLst>
                </p:cNvPr>
                <p:cNvSpPr txBox="1">
                  <a:spLocks noChangeArrowheads="1"/>
                </p:cNvSpPr>
                <p:nvPr/>
              </p:nvSpPr>
              <p:spPr bwMode="auto">
                <a:xfrm>
                  <a:off x="7619999" y="2662535"/>
                  <a:ext cx="726813" cy="46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RBS</a:t>
                  </a:r>
                </a:p>
              </p:txBody>
            </p:sp>
          </p:grpSp>
        </p:grpSp>
        <p:pic>
          <p:nvPicPr>
            <p:cNvPr id="417809" name="Picture 440" descr="trimer_HHs_colored_on_monomer.png">
              <a:extLst>
                <a:ext uri="{FF2B5EF4-FFF2-40B4-BE49-F238E27FC236}">
                  <a16:creationId xmlns:a16="http://schemas.microsoft.com/office/drawing/2014/main" id="{655F0871-6B96-F78F-9E66-18D176555BC2}"/>
                </a:ext>
              </a:extLst>
            </p:cNvPr>
            <p:cNvPicPr>
              <a:picLocks noChangeAspect="1"/>
            </p:cNvPicPr>
            <p:nvPr/>
          </p:nvPicPr>
          <p:blipFill>
            <a:blip r:embed="rId4">
              <a:extLst>
                <a:ext uri="{28A0092B-C50C-407E-A947-70E740481C1C}">
                  <a14:useLocalDpi xmlns:a14="http://schemas.microsoft.com/office/drawing/2010/main" val="0"/>
                </a:ext>
              </a:extLst>
            </a:blip>
            <a:srcRect l="26666" t="8888" r="26666" b="2222"/>
            <a:stretch>
              <a:fillRect/>
            </a:stretch>
          </p:blipFill>
          <p:spPr bwMode="auto">
            <a:xfrm>
              <a:off x="4411120" y="838800"/>
              <a:ext cx="2772000" cy="52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890" name="Picture 302" descr="trimer_HHs_colored_on_monomer.png">
            <a:extLst>
              <a:ext uri="{FF2B5EF4-FFF2-40B4-BE49-F238E27FC236}">
                <a16:creationId xmlns:a16="http://schemas.microsoft.com/office/drawing/2014/main" id="{ED0F67F9-8A84-1F8E-DFA8-2415369EFFC6}"/>
              </a:ext>
            </a:extLst>
          </p:cNvPr>
          <p:cNvPicPr>
            <a:picLocks noChangeAspect="1"/>
          </p:cNvPicPr>
          <p:nvPr/>
        </p:nvPicPr>
        <p:blipFill>
          <a:blip r:embed="rId3">
            <a:extLst>
              <a:ext uri="{28A0092B-C50C-407E-A947-70E740481C1C}">
                <a14:useLocalDpi xmlns:a14="http://schemas.microsoft.com/office/drawing/2010/main" val="0"/>
              </a:ext>
            </a:extLst>
          </a:blip>
          <a:srcRect l="26666" t="8888" r="26666" b="2222"/>
          <a:stretch>
            <a:fillRect/>
          </a:stretch>
        </p:blipFill>
        <p:spPr bwMode="auto">
          <a:xfrm>
            <a:off x="1231900" y="3517901"/>
            <a:ext cx="1976438"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891" name="Picture 276">
            <a:extLst>
              <a:ext uri="{FF2B5EF4-FFF2-40B4-BE49-F238E27FC236}">
                <a16:creationId xmlns:a16="http://schemas.microsoft.com/office/drawing/2014/main" id="{987BD27E-4607-C6F5-A004-7972436BD5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0"/>
            <a:ext cx="7715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892" name="Rectangle 290">
            <a:extLst>
              <a:ext uri="{FF2B5EF4-FFF2-40B4-BE49-F238E27FC236}">
                <a16:creationId xmlns:a16="http://schemas.microsoft.com/office/drawing/2014/main" id="{F933D826-12F0-FB3C-B90E-0F704D174ADF}"/>
              </a:ext>
            </a:extLst>
          </p:cNvPr>
          <p:cNvSpPr>
            <a:spLocks noChangeArrowheads="1"/>
          </p:cNvSpPr>
          <p:nvPr/>
        </p:nvSpPr>
        <p:spPr bwMode="auto">
          <a:xfrm>
            <a:off x="3524250" y="0"/>
            <a:ext cx="7715250" cy="6858000"/>
          </a:xfrm>
          <a:prstGeom prst="rect">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3" name="Rectangle 291">
            <a:extLst>
              <a:ext uri="{FF2B5EF4-FFF2-40B4-BE49-F238E27FC236}">
                <a16:creationId xmlns:a16="http://schemas.microsoft.com/office/drawing/2014/main" id="{00EE9FDF-51F5-CF03-A9D4-0FDCA70D87F9}"/>
              </a:ext>
            </a:extLst>
          </p:cNvPr>
          <p:cNvSpPr>
            <a:spLocks noChangeArrowheads="1"/>
          </p:cNvSpPr>
          <p:nvPr/>
        </p:nvSpPr>
        <p:spPr bwMode="auto">
          <a:xfrm>
            <a:off x="1895475" y="3713164"/>
            <a:ext cx="1035050" cy="935037"/>
          </a:xfrm>
          <a:prstGeom prst="rect">
            <a:avLst/>
          </a:prstGeom>
          <a:noFill/>
          <a:ln w="28575">
            <a:solidFill>
              <a:schemeClr val="accent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cxnSp>
        <p:nvCxnSpPr>
          <p:cNvPr id="421894" name="Straight Connector 293">
            <a:extLst>
              <a:ext uri="{FF2B5EF4-FFF2-40B4-BE49-F238E27FC236}">
                <a16:creationId xmlns:a16="http://schemas.microsoft.com/office/drawing/2014/main" id="{997E2BAB-0188-4184-AAD7-B30CC9007874}"/>
              </a:ext>
            </a:extLst>
          </p:cNvPr>
          <p:cNvCxnSpPr>
            <a:cxnSpLocks noChangeShapeType="1"/>
          </p:cNvCxnSpPr>
          <p:nvPr/>
        </p:nvCxnSpPr>
        <p:spPr bwMode="auto">
          <a:xfrm rot="5400000" flipH="1" flipV="1">
            <a:off x="1357313" y="1566863"/>
            <a:ext cx="3733800" cy="600075"/>
          </a:xfrm>
          <a:prstGeom prst="line">
            <a:avLst/>
          </a:prstGeom>
          <a:noFill/>
          <a:ln w="25400">
            <a:solidFill>
              <a:schemeClr val="accent1"/>
            </a:solidFill>
            <a:prstDash val="sysDash"/>
            <a:round/>
            <a:headEnd/>
            <a:tailEnd/>
          </a:ln>
          <a:extLst>
            <a:ext uri="{909E8E84-426E-40DD-AFC4-6F175D3DCCD1}">
              <a14:hiddenFill xmlns:a14="http://schemas.microsoft.com/office/drawing/2010/main">
                <a:noFill/>
              </a14:hiddenFill>
            </a:ext>
          </a:extLst>
        </p:spPr>
      </p:cxnSp>
      <p:cxnSp>
        <p:nvCxnSpPr>
          <p:cNvPr id="421895" name="Straight Connector 296">
            <a:extLst>
              <a:ext uri="{FF2B5EF4-FFF2-40B4-BE49-F238E27FC236}">
                <a16:creationId xmlns:a16="http://schemas.microsoft.com/office/drawing/2014/main" id="{EE24C932-220C-539B-5888-D78ECE1F446E}"/>
              </a:ext>
            </a:extLst>
          </p:cNvPr>
          <p:cNvCxnSpPr>
            <a:cxnSpLocks noChangeShapeType="1"/>
          </p:cNvCxnSpPr>
          <p:nvPr/>
        </p:nvCxnSpPr>
        <p:spPr bwMode="auto">
          <a:xfrm rot="16200000" flipH="1">
            <a:off x="2119313" y="5453063"/>
            <a:ext cx="2209800" cy="600075"/>
          </a:xfrm>
          <a:prstGeom prst="line">
            <a:avLst/>
          </a:prstGeom>
          <a:noFill/>
          <a:ln w="25400">
            <a:solidFill>
              <a:srgbClr val="FFFFFF"/>
            </a:solidFill>
            <a:prstDash val="sysDash"/>
            <a:round/>
            <a:headEnd/>
            <a:tailEnd/>
          </a:ln>
          <a:extLst>
            <a:ext uri="{909E8E84-426E-40DD-AFC4-6F175D3DCCD1}">
              <a14:hiddenFill xmlns:a14="http://schemas.microsoft.com/office/drawing/2010/main">
                <a:noFill/>
              </a14:hiddenFill>
            </a:ext>
          </a:extLst>
        </p:spPr>
      </p:cxnSp>
      <p:grpSp>
        <p:nvGrpSpPr>
          <p:cNvPr id="421896" name="Group 295">
            <a:extLst>
              <a:ext uri="{FF2B5EF4-FFF2-40B4-BE49-F238E27FC236}">
                <a16:creationId xmlns:a16="http://schemas.microsoft.com/office/drawing/2014/main" id="{8E01DE75-0004-AFCC-07A3-29EB91F62652}"/>
              </a:ext>
            </a:extLst>
          </p:cNvPr>
          <p:cNvGrpSpPr>
            <a:grpSpLocks/>
          </p:cNvGrpSpPr>
          <p:nvPr/>
        </p:nvGrpSpPr>
        <p:grpSpPr bwMode="auto">
          <a:xfrm>
            <a:off x="5607051" y="376238"/>
            <a:ext cx="4633913" cy="6176962"/>
            <a:chOff x="4137325" y="375920"/>
            <a:chExt cx="4118763" cy="6177310"/>
          </a:xfrm>
        </p:grpSpPr>
        <p:sp>
          <p:nvSpPr>
            <p:cNvPr id="421904" name="TextBox 281">
              <a:extLst>
                <a:ext uri="{FF2B5EF4-FFF2-40B4-BE49-F238E27FC236}">
                  <a16:creationId xmlns:a16="http://schemas.microsoft.com/office/drawing/2014/main" id="{1ACB1D50-2E9C-47C2-3D56-7FA0D66D789C}"/>
                </a:ext>
              </a:extLst>
            </p:cNvPr>
            <p:cNvSpPr txBox="1">
              <a:spLocks noChangeArrowheads="1"/>
            </p:cNvSpPr>
            <p:nvPr/>
          </p:nvSpPr>
          <p:spPr bwMode="auto">
            <a:xfrm>
              <a:off x="4137325" y="5334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189</a:t>
              </a:r>
            </a:p>
          </p:txBody>
        </p:sp>
        <p:sp>
          <p:nvSpPr>
            <p:cNvPr id="421905" name="TextBox 282">
              <a:extLst>
                <a:ext uri="{FF2B5EF4-FFF2-40B4-BE49-F238E27FC236}">
                  <a16:creationId xmlns:a16="http://schemas.microsoft.com/office/drawing/2014/main" id="{839D0CAD-2764-72B7-9B04-02D82771F62C}"/>
                </a:ext>
              </a:extLst>
            </p:cNvPr>
            <p:cNvSpPr txBox="1">
              <a:spLocks noChangeArrowheads="1"/>
            </p:cNvSpPr>
            <p:nvPr/>
          </p:nvSpPr>
          <p:spPr bwMode="auto">
            <a:xfrm>
              <a:off x="5363156" y="1105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193</a:t>
              </a:r>
            </a:p>
          </p:txBody>
        </p:sp>
        <p:sp>
          <p:nvSpPr>
            <p:cNvPr id="421906" name="TextBox 283">
              <a:extLst>
                <a:ext uri="{FF2B5EF4-FFF2-40B4-BE49-F238E27FC236}">
                  <a16:creationId xmlns:a16="http://schemas.microsoft.com/office/drawing/2014/main" id="{90AB077F-210C-B40F-9CD0-8BD1635F6FB8}"/>
                </a:ext>
              </a:extLst>
            </p:cNvPr>
            <p:cNvSpPr txBox="1">
              <a:spLocks noChangeArrowheads="1"/>
            </p:cNvSpPr>
            <p:nvPr/>
          </p:nvSpPr>
          <p:spPr bwMode="auto">
            <a:xfrm>
              <a:off x="6297876" y="978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156</a:t>
              </a:r>
            </a:p>
          </p:txBody>
        </p:sp>
        <p:sp>
          <p:nvSpPr>
            <p:cNvPr id="421907" name="TextBox 285">
              <a:extLst>
                <a:ext uri="{FF2B5EF4-FFF2-40B4-BE49-F238E27FC236}">
                  <a16:creationId xmlns:a16="http://schemas.microsoft.com/office/drawing/2014/main" id="{9001A066-CBB9-D95B-1142-94AA77FC268A}"/>
                </a:ext>
              </a:extLst>
            </p:cNvPr>
            <p:cNvSpPr txBox="1">
              <a:spLocks noChangeArrowheads="1"/>
            </p:cNvSpPr>
            <p:nvPr/>
          </p:nvSpPr>
          <p:spPr bwMode="auto">
            <a:xfrm>
              <a:off x="7269781" y="116633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158</a:t>
              </a:r>
            </a:p>
          </p:txBody>
        </p:sp>
        <p:sp>
          <p:nvSpPr>
            <p:cNvPr id="421908" name="TextBox 286">
              <a:extLst>
                <a:ext uri="{FF2B5EF4-FFF2-40B4-BE49-F238E27FC236}">
                  <a16:creationId xmlns:a16="http://schemas.microsoft.com/office/drawing/2014/main" id="{2D022AF6-6923-2BBB-55A2-F4F301A29BA3}"/>
                </a:ext>
              </a:extLst>
            </p:cNvPr>
            <p:cNvSpPr txBox="1">
              <a:spLocks noChangeArrowheads="1"/>
            </p:cNvSpPr>
            <p:nvPr/>
          </p:nvSpPr>
          <p:spPr bwMode="auto">
            <a:xfrm>
              <a:off x="6401101" y="205025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155</a:t>
              </a:r>
            </a:p>
          </p:txBody>
        </p:sp>
        <p:sp>
          <p:nvSpPr>
            <p:cNvPr id="421909" name="TextBox 287">
              <a:extLst>
                <a:ext uri="{FF2B5EF4-FFF2-40B4-BE49-F238E27FC236}">
                  <a16:creationId xmlns:a16="http://schemas.microsoft.com/office/drawing/2014/main" id="{7C4BD856-DE78-BE1D-FA48-6AAAC760C6C1}"/>
                </a:ext>
              </a:extLst>
            </p:cNvPr>
            <p:cNvSpPr txBox="1">
              <a:spLocks noChangeArrowheads="1"/>
            </p:cNvSpPr>
            <p:nvPr/>
          </p:nvSpPr>
          <p:spPr bwMode="auto">
            <a:xfrm>
              <a:off x="5313981" y="43942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145</a:t>
              </a:r>
            </a:p>
          </p:txBody>
        </p:sp>
        <p:sp>
          <p:nvSpPr>
            <p:cNvPr id="421910" name="TextBox 288">
              <a:extLst>
                <a:ext uri="{FF2B5EF4-FFF2-40B4-BE49-F238E27FC236}">
                  <a16:creationId xmlns:a16="http://schemas.microsoft.com/office/drawing/2014/main" id="{73B82E68-A06B-1D42-E380-9CB6127A4068}"/>
                </a:ext>
              </a:extLst>
            </p:cNvPr>
            <p:cNvSpPr txBox="1">
              <a:spLocks noChangeArrowheads="1"/>
            </p:cNvSpPr>
            <p:nvPr/>
          </p:nvSpPr>
          <p:spPr bwMode="auto">
            <a:xfrm>
              <a:off x="5272069" y="59684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143</a:t>
              </a:r>
            </a:p>
          </p:txBody>
        </p:sp>
        <p:sp>
          <p:nvSpPr>
            <p:cNvPr id="421911" name="TextBox 289">
              <a:extLst>
                <a:ext uri="{FF2B5EF4-FFF2-40B4-BE49-F238E27FC236}">
                  <a16:creationId xmlns:a16="http://schemas.microsoft.com/office/drawing/2014/main" id="{CB4A9147-B531-4DA7-74AF-1A39E10A6938}"/>
                </a:ext>
              </a:extLst>
            </p:cNvPr>
            <p:cNvSpPr txBox="1">
              <a:spLocks noChangeArrowheads="1"/>
            </p:cNvSpPr>
            <p:nvPr/>
          </p:nvSpPr>
          <p:spPr bwMode="auto">
            <a:xfrm>
              <a:off x="7345981" y="39110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133</a:t>
              </a:r>
            </a:p>
          </p:txBody>
        </p:sp>
        <p:sp>
          <p:nvSpPr>
            <p:cNvPr id="421912" name="TextBox 284">
              <a:extLst>
                <a:ext uri="{FF2B5EF4-FFF2-40B4-BE49-F238E27FC236}">
                  <a16:creationId xmlns:a16="http://schemas.microsoft.com/office/drawing/2014/main" id="{A5D6C082-C6FC-A565-DA04-C62061380C1D}"/>
                </a:ext>
              </a:extLst>
            </p:cNvPr>
            <p:cNvSpPr txBox="1">
              <a:spLocks noChangeArrowheads="1"/>
            </p:cNvSpPr>
            <p:nvPr/>
          </p:nvSpPr>
          <p:spPr bwMode="auto">
            <a:xfrm>
              <a:off x="7483495" y="37592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159</a:t>
              </a:r>
            </a:p>
          </p:txBody>
        </p:sp>
      </p:grpSp>
      <p:sp>
        <p:nvSpPr>
          <p:cNvPr id="421897" name="TextBox 298">
            <a:extLst>
              <a:ext uri="{FF2B5EF4-FFF2-40B4-BE49-F238E27FC236}">
                <a16:creationId xmlns:a16="http://schemas.microsoft.com/office/drawing/2014/main" id="{A1D59461-CE79-9725-AE9B-212397602765}"/>
              </a:ext>
            </a:extLst>
          </p:cNvPr>
          <p:cNvSpPr txBox="1">
            <a:spLocks noChangeArrowheads="1"/>
          </p:cNvSpPr>
          <p:nvPr/>
        </p:nvSpPr>
        <p:spPr bwMode="auto">
          <a:xfrm>
            <a:off x="1568450" y="228601"/>
            <a:ext cx="12298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21898" name="Rectangle 299">
            <a:extLst>
              <a:ext uri="{FF2B5EF4-FFF2-40B4-BE49-F238E27FC236}">
                <a16:creationId xmlns:a16="http://schemas.microsoft.com/office/drawing/2014/main" id="{9DA85A53-664B-014D-F5F4-C52AEEBC84CE}"/>
              </a:ext>
            </a:extLst>
          </p:cNvPr>
          <p:cNvSpPr>
            <a:spLocks noChangeAspect="1"/>
          </p:cNvSpPr>
          <p:nvPr/>
        </p:nvSpPr>
        <p:spPr bwMode="auto">
          <a:xfrm>
            <a:off x="1139826" y="463551"/>
            <a:ext cx="403225" cy="360363"/>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9" name="Rectangle 300">
            <a:extLst>
              <a:ext uri="{FF2B5EF4-FFF2-40B4-BE49-F238E27FC236}">
                <a16:creationId xmlns:a16="http://schemas.microsoft.com/office/drawing/2014/main" id="{1AF54C6D-7320-31A7-256F-DB9DAADC3965}"/>
              </a:ext>
            </a:extLst>
          </p:cNvPr>
          <p:cNvSpPr>
            <a:spLocks noChangeAspect="1"/>
          </p:cNvSpPr>
          <p:nvPr/>
        </p:nvSpPr>
        <p:spPr bwMode="auto">
          <a:xfrm>
            <a:off x="1139826" y="1419226"/>
            <a:ext cx="403225" cy="360363"/>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0" name="TextBox 301">
            <a:extLst>
              <a:ext uri="{FF2B5EF4-FFF2-40B4-BE49-F238E27FC236}">
                <a16:creationId xmlns:a16="http://schemas.microsoft.com/office/drawing/2014/main" id="{C8CC9638-6CD9-B201-398D-1C4BCCB89587}"/>
              </a:ext>
            </a:extLst>
          </p:cNvPr>
          <p:cNvSpPr txBox="1">
            <a:spLocks noChangeArrowheads="1"/>
          </p:cNvSpPr>
          <p:nvPr/>
        </p:nvSpPr>
        <p:spPr bwMode="auto">
          <a:xfrm>
            <a:off x="1568451" y="1184276"/>
            <a:ext cx="16176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Accessory</a:t>
            </a:r>
            <a:br>
              <a:rPr lang="en-US" altLang="en-US" sz="2400">
                <a:latin typeface="Arial" panose="020B0604020202020204" pitchFamily="34" charset="0"/>
              </a:rPr>
            </a:br>
            <a:r>
              <a:rPr lang="en-US" altLang="en-US" sz="2400">
                <a:latin typeface="Arial" panose="020B0604020202020204" pitchFamily="34" charset="0"/>
              </a:rPr>
              <a:t>residue</a:t>
            </a:r>
          </a:p>
        </p:txBody>
      </p:sp>
      <p:sp>
        <p:nvSpPr>
          <p:cNvPr id="421901" name="Rectangle 302">
            <a:extLst>
              <a:ext uri="{FF2B5EF4-FFF2-40B4-BE49-F238E27FC236}">
                <a16:creationId xmlns:a16="http://schemas.microsoft.com/office/drawing/2014/main" id="{E1F72179-5635-00AF-05D8-1B2E51F3A581}"/>
              </a:ext>
            </a:extLst>
          </p:cNvPr>
          <p:cNvSpPr>
            <a:spLocks noChangeAspect="1"/>
          </p:cNvSpPr>
          <p:nvPr/>
        </p:nvSpPr>
        <p:spPr bwMode="auto">
          <a:xfrm>
            <a:off x="1139826" y="2297113"/>
            <a:ext cx="403225" cy="360362"/>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2" name="TextBox 303">
            <a:extLst>
              <a:ext uri="{FF2B5EF4-FFF2-40B4-BE49-F238E27FC236}">
                <a16:creationId xmlns:a16="http://schemas.microsoft.com/office/drawing/2014/main" id="{18C8CD7C-B26E-5140-A13C-B2A9BB5143C3}"/>
              </a:ext>
            </a:extLst>
          </p:cNvPr>
          <p:cNvSpPr txBox="1">
            <a:spLocks noChangeArrowheads="1"/>
          </p:cNvSpPr>
          <p:nvPr/>
        </p:nvSpPr>
        <p:spPr bwMode="auto">
          <a:xfrm>
            <a:off x="1568451" y="2246313"/>
            <a:ext cx="817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RBS</a:t>
            </a:r>
          </a:p>
        </p:txBody>
      </p:sp>
      <p:sp>
        <p:nvSpPr>
          <p:cNvPr id="421903" name="Text Box 40">
            <a:extLst>
              <a:ext uri="{FF2B5EF4-FFF2-40B4-BE49-F238E27FC236}">
                <a16:creationId xmlns:a16="http://schemas.microsoft.com/office/drawing/2014/main" id="{7B285EC4-AE33-8CD0-3AF4-5069963B4935}"/>
              </a:ext>
            </a:extLst>
          </p:cNvPr>
          <p:cNvSpPr txBox="1">
            <a:spLocks noChangeArrowheads="1"/>
          </p:cNvSpPr>
          <p:nvPr/>
        </p:nvSpPr>
        <p:spPr bwMode="auto">
          <a:xfrm>
            <a:off x="-35831" y="6236835"/>
            <a:ext cx="6362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p>
          <a:p>
            <a:pPr>
              <a:spcBef>
                <a:spcPct val="0"/>
              </a:spcBef>
              <a:buFontTx/>
              <a:buNone/>
            </a:pP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E1AC-6A1C-B83C-06AD-3F2877E624E8}"/>
              </a:ext>
            </a:extLst>
          </p:cNvPr>
          <p:cNvSpPr>
            <a:spLocks noGrp="1"/>
          </p:cNvSpPr>
          <p:nvPr>
            <p:ph type="title"/>
          </p:nvPr>
        </p:nvSpPr>
        <p:spPr>
          <a:xfrm>
            <a:off x="914400" y="2563586"/>
            <a:ext cx="10363200" cy="1143000"/>
          </a:xfrm>
        </p:spPr>
        <p:txBody>
          <a:bodyPr/>
          <a:lstStyle/>
          <a:p>
            <a:r>
              <a:rPr lang="en-DE" dirty="0"/>
              <a:t>Antigenic change in SARS-CoV-2</a:t>
            </a:r>
          </a:p>
        </p:txBody>
      </p:sp>
    </p:spTree>
    <p:extLst>
      <p:ext uri="{BB962C8B-B14F-4D97-AF65-F5344CB8AC3E}">
        <p14:creationId xmlns:p14="http://schemas.microsoft.com/office/powerpoint/2010/main" val="3610193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7"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07" name="Google Shape;207;p37"/>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cxnSp>
        <p:nvCxnSpPr>
          <p:cNvPr id="208" name="Google Shape;208;p37"/>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09" name="Google Shape;209;p37"/>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10" name="Google Shape;210;p37"/>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11" name="Google Shape;211;p37"/>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12" name="Google Shape;212;p37"/>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13" name="Google Shape;213;p37"/>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14" name="Google Shape;214;p37"/>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15" name="Google Shape;215;p37"/>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16" name="Google Shape;216;p37"/>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17" name="Google Shape;217;p37"/>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18" name="Google Shape;218;p37"/>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19" name="Google Shape;219;p37"/>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20" name="Google Shape;220;p37"/>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21" name="Google Shape;221;p37"/>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22" name="Google Shape;222;p37"/>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23" name="Google Shape;223;p37"/>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24" name="Google Shape;224;p37"/>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25" name="Google Shape;225;p37"/>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26" name="Google Shape;226;p37"/>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7" name="Google Shape;227;p37"/>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8" name="Google Shape;228;p37"/>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9" name="Google Shape;229;p37"/>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30" name="Google Shape;230;p37"/>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1" name="Google Shape;231;p37"/>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32" name="Google Shape;232;p37"/>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33" name="Google Shape;233;p37"/>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34" name="Google Shape;234;p37"/>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35" name="Google Shape;235;p37"/>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6" name="Google Shape;236;p37"/>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37" name="Google Shape;237;p37"/>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38" name="Google Shape;238;p37"/>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 name="Google Shape;287;p38">
            <a:extLst>
              <a:ext uri="{FF2B5EF4-FFF2-40B4-BE49-F238E27FC236}">
                <a16:creationId xmlns:a16="http://schemas.microsoft.com/office/drawing/2014/main" id="{EC21C323-69FB-CF09-34A1-08959F9AF1F2}"/>
              </a:ext>
            </a:extLst>
          </p:cNvPr>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Xiaoying Shen et al. </a:t>
            </a:r>
            <a:r>
              <a:rPr lang="en-GB" sz="1200" b="1" dirty="0"/>
              <a:t>Science </a:t>
            </a:r>
            <a:r>
              <a:rPr lang="en-GB" sz="1200" dirty="0"/>
              <a:t>2023</a:t>
            </a:r>
            <a:br>
              <a:rPr lang="en-GB" sz="1200" dirty="0"/>
            </a:br>
            <a:r>
              <a:rPr lang="en-GB" sz="1200" dirty="0"/>
              <a:t>DOI: 10.1126/science.adj0070</a:t>
            </a:r>
            <a:endParaRPr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8"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45" name="Google Shape;245;p38"/>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sp>
        <p:nvSpPr>
          <p:cNvPr id="246" name="Google Shape;246;p38"/>
          <p:cNvSpPr/>
          <p:nvPr/>
        </p:nvSpPr>
        <p:spPr>
          <a:xfrm>
            <a:off x="5248007" y="490212"/>
            <a:ext cx="2843600" cy="237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7" name="Google Shape;247;p38"/>
          <p:cNvSpPr/>
          <p:nvPr/>
        </p:nvSpPr>
        <p:spPr>
          <a:xfrm>
            <a:off x="6621529" y="2852044"/>
            <a:ext cx="1231600" cy="858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8" name="Google Shape;248;p38"/>
          <p:cNvSpPr/>
          <p:nvPr/>
        </p:nvSpPr>
        <p:spPr>
          <a:xfrm>
            <a:off x="6608368" y="3886493"/>
            <a:ext cx="1246800" cy="13036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9" name="Google Shape;249;p38"/>
          <p:cNvSpPr/>
          <p:nvPr/>
        </p:nvSpPr>
        <p:spPr>
          <a:xfrm>
            <a:off x="8212959" y="4379584"/>
            <a:ext cx="1501200" cy="14280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0" name="Google Shape;250;p38"/>
          <p:cNvSpPr/>
          <p:nvPr/>
        </p:nvSpPr>
        <p:spPr>
          <a:xfrm rot="-1746584">
            <a:off x="2308201" y="4246048"/>
            <a:ext cx="3634243" cy="1379848"/>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1" name="Google Shape;251;p38"/>
          <p:cNvSpPr/>
          <p:nvPr/>
        </p:nvSpPr>
        <p:spPr>
          <a:xfrm>
            <a:off x="3273804" y="2205317"/>
            <a:ext cx="2141600" cy="17492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2" name="Google Shape;252;p38"/>
          <p:cNvSpPr txBox="1"/>
          <p:nvPr/>
        </p:nvSpPr>
        <p:spPr>
          <a:xfrm>
            <a:off x="7287099" y="3250053"/>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a:t>
            </a:r>
            <a:endParaRPr sz="667" dirty="0">
              <a:solidFill>
                <a:srgbClr val="FF0000"/>
              </a:solidFill>
            </a:endParaRPr>
          </a:p>
          <a:p>
            <a:pPr>
              <a:buClr>
                <a:srgbClr val="000000"/>
              </a:buClr>
              <a:buSzPts val="1100"/>
            </a:pPr>
            <a:endParaRPr sz="1467" dirty="0">
              <a:solidFill>
                <a:srgbClr val="FF0000"/>
              </a:solidFill>
              <a:latin typeface="Helvetica Neue"/>
              <a:ea typeface="Helvetica Neue"/>
              <a:cs typeface="Helvetica Neue"/>
              <a:sym typeface="Helvetica Neue"/>
            </a:endParaRPr>
          </a:p>
        </p:txBody>
      </p:sp>
      <p:sp>
        <p:nvSpPr>
          <p:cNvPr id="253" name="Google Shape;253;p38"/>
          <p:cNvSpPr txBox="1"/>
          <p:nvPr/>
        </p:nvSpPr>
        <p:spPr>
          <a:xfrm>
            <a:off x="6632933" y="522028"/>
            <a:ext cx="1865600" cy="728597"/>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501Y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417N/T</a:t>
            </a:r>
            <a:endParaRPr sz="667" dirty="0">
              <a:solidFill>
                <a:srgbClr val="FF0000"/>
              </a:solidFill>
              <a:latin typeface="Helvetica Neue"/>
              <a:ea typeface="Helvetica Neue"/>
              <a:cs typeface="Helvetica Neue"/>
              <a:sym typeface="Helvetica Neue"/>
            </a:endParaRPr>
          </a:p>
        </p:txBody>
      </p:sp>
      <p:sp>
        <p:nvSpPr>
          <p:cNvPr id="254" name="Google Shape;254;p38"/>
          <p:cNvSpPr txBox="1"/>
          <p:nvPr/>
        </p:nvSpPr>
        <p:spPr>
          <a:xfrm>
            <a:off x="7182264" y="4525585"/>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a:p>
            <a:pPr>
              <a:buClr>
                <a:srgbClr val="000000"/>
              </a:buClr>
              <a:buSzPts val="1100"/>
            </a:pPr>
            <a:r>
              <a:rPr lang="en-GB" sz="1467" dirty="0">
                <a:solidFill>
                  <a:srgbClr val="FF0000"/>
                </a:solidFill>
                <a:latin typeface="Helvetica Neue"/>
                <a:ea typeface="Helvetica Neue"/>
                <a:cs typeface="Helvetica Neue"/>
                <a:sym typeface="Helvetica Neue"/>
              </a:rPr>
              <a:t>484Q</a:t>
            </a:r>
            <a:endParaRPr sz="667" dirty="0">
              <a:solidFill>
                <a:srgbClr val="FF0000"/>
              </a:solidFill>
            </a:endParaRPr>
          </a:p>
        </p:txBody>
      </p:sp>
      <p:cxnSp>
        <p:nvCxnSpPr>
          <p:cNvPr id="255" name="Google Shape;255;p38"/>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56" name="Google Shape;256;p38"/>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57" name="Google Shape;257;p38"/>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58" name="Google Shape;258;p38"/>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59" name="Google Shape;259;p38"/>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60" name="Google Shape;260;p38"/>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61" name="Google Shape;261;p38"/>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62" name="Google Shape;262;p38"/>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63" name="Google Shape;263;p38"/>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64" name="Google Shape;264;p38"/>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65" name="Google Shape;265;p38"/>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66" name="Google Shape;266;p38"/>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67" name="Google Shape;267;p38"/>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68" name="Google Shape;268;p38"/>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69" name="Google Shape;269;p38"/>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70" name="Google Shape;270;p38"/>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71" name="Google Shape;271;p38"/>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72" name="Google Shape;272;p38"/>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73" name="Google Shape;273;p38"/>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4" name="Google Shape;274;p38"/>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5" name="Google Shape;275;p38"/>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6" name="Google Shape;276;p38"/>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77" name="Google Shape;277;p38"/>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78" name="Google Shape;278;p38"/>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79" name="Google Shape;279;p38"/>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80" name="Google Shape;280;p38"/>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81" name="Google Shape;281;p38"/>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82" name="Google Shape;282;p38"/>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83" name="Google Shape;283;p38"/>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84" name="Google Shape;284;p38"/>
          <p:cNvSpPr txBox="1"/>
          <p:nvPr/>
        </p:nvSpPr>
        <p:spPr>
          <a:xfrm>
            <a:off x="4662601" y="461593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p:txBody>
      </p:sp>
      <p:sp>
        <p:nvSpPr>
          <p:cNvPr id="285" name="Google Shape;285;p38"/>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86" name="Google Shape;286;p38"/>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87" name="Google Shape;287;p38"/>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Xiaoying Shen et al. </a:t>
            </a:r>
            <a:r>
              <a:rPr lang="en-GB" sz="1200" b="1" dirty="0"/>
              <a:t>Science </a:t>
            </a:r>
            <a:r>
              <a:rPr lang="en-GB" sz="1200" dirty="0"/>
              <a:t>2023</a:t>
            </a:r>
            <a:br>
              <a:rPr lang="en-GB" sz="1200" dirty="0"/>
            </a:br>
            <a:r>
              <a:rPr lang="en-GB" sz="1200" dirty="0"/>
              <a:t>DOI: 10.1126/science.adj0070</a:t>
            </a:r>
            <a:endParaRPr sz="2400" dirty="0"/>
          </a:p>
        </p:txBody>
      </p:sp>
      <p:sp>
        <p:nvSpPr>
          <p:cNvPr id="2" name="Google Shape;284;p38">
            <a:extLst>
              <a:ext uri="{FF2B5EF4-FFF2-40B4-BE49-F238E27FC236}">
                <a16:creationId xmlns:a16="http://schemas.microsoft.com/office/drawing/2014/main" id="{4946AE99-4B4C-087B-5F8C-4CA882185E5E}"/>
              </a:ext>
            </a:extLst>
          </p:cNvPr>
          <p:cNvSpPr txBox="1"/>
          <p:nvPr/>
        </p:nvSpPr>
        <p:spPr>
          <a:xfrm>
            <a:off x="5940931" y="453954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452Q</a:t>
            </a:r>
            <a:endParaRPr sz="667" dirty="0">
              <a:solidFill>
                <a:srgbClr val="FF0000"/>
              </a:solidFill>
            </a:endParaRPr>
          </a:p>
        </p:txBody>
      </p:sp>
      <p:sp>
        <p:nvSpPr>
          <p:cNvPr id="3" name="Google Shape;247;p38">
            <a:extLst>
              <a:ext uri="{FF2B5EF4-FFF2-40B4-BE49-F238E27FC236}">
                <a16:creationId xmlns:a16="http://schemas.microsoft.com/office/drawing/2014/main" id="{84B15CD0-9C67-4D6C-A004-BD9CD13D605C}"/>
              </a:ext>
            </a:extLst>
          </p:cNvPr>
          <p:cNvSpPr/>
          <p:nvPr/>
        </p:nvSpPr>
        <p:spPr>
          <a:xfrm>
            <a:off x="5726379" y="3931491"/>
            <a:ext cx="850445" cy="109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9699-3167-7242-E3FD-4B9E0D89B061}"/>
              </a:ext>
            </a:extLst>
          </p:cNvPr>
          <p:cNvSpPr>
            <a:spLocks noGrp="1"/>
          </p:cNvSpPr>
          <p:nvPr>
            <p:ph type="title"/>
          </p:nvPr>
        </p:nvSpPr>
        <p:spPr>
          <a:xfrm>
            <a:off x="914400" y="446311"/>
            <a:ext cx="10363200" cy="1143000"/>
          </a:xfrm>
        </p:spPr>
        <p:txBody>
          <a:bodyPr>
            <a:normAutofit fontScale="90000"/>
          </a:bodyPr>
          <a:lstStyle/>
          <a:p>
            <a:r>
              <a:rPr lang="en-DE" dirty="0"/>
              <a:t>Single substitutions contribute to antigenic change in SARS-CoV-2</a:t>
            </a:r>
          </a:p>
        </p:txBody>
      </p:sp>
      <p:pic>
        <p:nvPicPr>
          <p:cNvPr id="34818" name="Picture 2">
            <a:extLst>
              <a:ext uri="{FF2B5EF4-FFF2-40B4-BE49-F238E27FC236}">
                <a16:creationId xmlns:a16="http://schemas.microsoft.com/office/drawing/2014/main" id="{9DEA3AAB-026C-FF5B-6B56-ADE7A9AD6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12192000" cy="51720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87;p38">
            <a:extLst>
              <a:ext uri="{FF2B5EF4-FFF2-40B4-BE49-F238E27FC236}">
                <a16:creationId xmlns:a16="http://schemas.microsoft.com/office/drawing/2014/main" id="{685EC670-F1C5-50E8-2F4F-F94EBF8AD1BC}"/>
              </a:ext>
            </a:extLst>
          </p:cNvPr>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Xiaoying Shen et al. </a:t>
            </a:r>
            <a:r>
              <a:rPr lang="en-GB" sz="1200" b="1" dirty="0"/>
              <a:t>Science </a:t>
            </a:r>
            <a:r>
              <a:rPr lang="en-GB" sz="1200" dirty="0"/>
              <a:t>2023</a:t>
            </a:r>
            <a:br>
              <a:rPr lang="en-GB" sz="1200" dirty="0"/>
            </a:br>
            <a:r>
              <a:rPr lang="en-GB" sz="1200" dirty="0"/>
              <a:t>DOI: 10.1126/science.adj0070</a:t>
            </a:r>
            <a:endParaRPr sz="2400" dirty="0"/>
          </a:p>
        </p:txBody>
      </p:sp>
    </p:spTree>
    <p:extLst>
      <p:ext uri="{BB962C8B-B14F-4D97-AF65-F5344CB8AC3E}">
        <p14:creationId xmlns:p14="http://schemas.microsoft.com/office/powerpoint/2010/main" val="79732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FA47A-E90D-9C15-0A5F-895E2CEE3BE7}"/>
            </a:ext>
          </a:extLst>
        </p:cNvPr>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2940DBB-5AA1-DF6D-9EBA-BA8010682281}"/>
              </a:ext>
            </a:extLst>
          </p:cNvPr>
          <p:cNvGraphicFramePr>
            <a:graphicFrameLocks noGrp="1"/>
          </p:cNvGraphicFramePr>
          <p:nvPr>
            <p:extLst>
              <p:ext uri="{D42A27DB-BD31-4B8C-83A1-F6EECF244321}">
                <p14:modId xmlns:p14="http://schemas.microsoft.com/office/powerpoint/2010/main" val="2502781647"/>
              </p:ext>
            </p:extLst>
          </p:nvPr>
        </p:nvGraphicFramePr>
        <p:xfrm>
          <a:off x="1292726" y="815936"/>
          <a:ext cx="9606547" cy="502856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a:t>Influenza A</a:t>
                      </a:r>
                      <a:r>
                        <a:rPr lang="en-US" sz="2800" dirty="0"/>
                        <a:t>/</a:t>
                      </a:r>
                      <a:r>
                        <a:rPr lang="en-DE" sz="2800"/>
                        <a:t>H3N2 </a:t>
                      </a:r>
                      <a:r>
                        <a:rPr lang="en-DE" sz="2800" dirty="0"/>
                        <a:t>evolves in clusters</a:t>
                      </a:r>
                    </a:p>
                    <a:p>
                      <a:pPr marL="742950" lvl="1" indent="-285750">
                        <a:lnSpc>
                          <a:spcPct val="150000"/>
                        </a:lnSpc>
                        <a:buFont typeface="Arial" panose="020B0604020202020204" pitchFamily="34" charset="0"/>
                        <a:buChar char="•"/>
                      </a:pPr>
                      <a:r>
                        <a:rPr lang="en-DE" sz="2800"/>
                        <a:t>Antigenic evolution </a:t>
                      </a:r>
                      <a:r>
                        <a:rPr lang="en-US" sz="2800" dirty="0"/>
                        <a:t>more punctuated than</a:t>
                      </a:r>
                      <a:r>
                        <a:rPr lang="en-DE" sz="2800"/>
                        <a:t> genetic evolution</a:t>
                      </a:r>
                      <a:endParaRPr lang="en-US" sz="2800" dirty="0"/>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DE" sz="2800"/>
                        <a:t>The same positions are repeatedly involved in cluster transition</a:t>
                      </a:r>
                      <a:r>
                        <a:rPr lang="en-US" sz="2800" dirty="0"/>
                        <a:t>s</a:t>
                      </a:r>
                      <a:endParaRPr lang="en-DE" sz="2800" dirty="0"/>
                    </a:p>
                    <a:p>
                      <a:pPr marL="285750" indent="-285750">
                        <a:lnSpc>
                          <a:spcPct val="150000"/>
                        </a:lnSpc>
                        <a:buFont typeface="Arial" panose="020B0604020202020204" pitchFamily="34" charset="0"/>
                        <a:buChar char="•"/>
                      </a:pPr>
                      <a:r>
                        <a:rPr lang="en-DE" sz="2800" dirty="0"/>
                        <a:t>Single amino acid subsitutions contribute more to </a:t>
                      </a:r>
                      <a:r>
                        <a:rPr lang="en-DE" sz="2800"/>
                        <a:t>antigenic change</a:t>
                      </a:r>
                      <a:endParaRPr lang="en-DE" sz="2800" dirty="0"/>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3072713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US" dirty="0"/>
              <a:t>Mapping complex exposure histories</a:t>
            </a:r>
            <a:endParaRPr lang="en-DE" dirty="0"/>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r>
              <a:rPr lang="en-US" dirty="0"/>
              <a:t>From antigenic maps to antibody landscapes (Fonville et al. Science, 2014)</a:t>
            </a:r>
            <a:endParaRPr lang="en-DE"/>
          </a:p>
        </p:txBody>
      </p:sp>
    </p:spTree>
    <p:extLst>
      <p:ext uri="{BB962C8B-B14F-4D97-AF65-F5344CB8AC3E}">
        <p14:creationId xmlns:p14="http://schemas.microsoft.com/office/powerpoint/2010/main" val="2788181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39</a:t>
            </a:fld>
            <a:endParaRPr lang="de"/>
          </a:p>
        </p:txBody>
      </p:sp>
      <p:sp>
        <p:nvSpPr>
          <p:cNvPr id="22" name="Google Shape;293;p30">
            <a:extLst>
              <a:ext uri="{FF2B5EF4-FFF2-40B4-BE49-F238E27FC236}">
                <a16:creationId xmlns:a16="http://schemas.microsoft.com/office/drawing/2014/main" id="{897E9EC3-015A-03EB-089F-5235F619B8E2}"/>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3" name="Google Shape;293;p30">
            <a:extLst>
              <a:ext uri="{FF2B5EF4-FFF2-40B4-BE49-F238E27FC236}">
                <a16:creationId xmlns:a16="http://schemas.microsoft.com/office/drawing/2014/main" id="{44438AF6-7869-41CA-3E6C-B0098DA63E7C}"/>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4" name="Rectangle 23">
            <a:extLst>
              <a:ext uri="{FF2B5EF4-FFF2-40B4-BE49-F238E27FC236}">
                <a16:creationId xmlns:a16="http://schemas.microsoft.com/office/drawing/2014/main" id="{77BA1256-8B6B-5507-F4E9-F6DC58F2BF7F}"/>
              </a:ext>
            </a:extLst>
          </p:cNvPr>
          <p:cNvSpPr/>
          <p:nvPr/>
        </p:nvSpPr>
        <p:spPr>
          <a:xfrm>
            <a:off x="3719827" y="1850302"/>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8" name="Google Shape;292;p30">
            <a:extLst>
              <a:ext uri="{FF2B5EF4-FFF2-40B4-BE49-F238E27FC236}">
                <a16:creationId xmlns:a16="http://schemas.microsoft.com/office/drawing/2014/main" id="{2A46A9A5-2E14-A5F8-2FF7-515CF8A54F78}"/>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29" name="Oval 28">
            <a:extLst>
              <a:ext uri="{FF2B5EF4-FFF2-40B4-BE49-F238E27FC236}">
                <a16:creationId xmlns:a16="http://schemas.microsoft.com/office/drawing/2014/main" id="{99B2CE60-865D-E749-D589-C49B256944D9}"/>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8FAC0CD-74B1-B480-EB60-6564EC9B5BF8}"/>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Google Shape;292;p30">
            <a:extLst>
              <a:ext uri="{FF2B5EF4-FFF2-40B4-BE49-F238E27FC236}">
                <a16:creationId xmlns:a16="http://schemas.microsoft.com/office/drawing/2014/main" id="{B7CA2086-8D1C-2A7D-3B9E-5F09D7581197}"/>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2" name="Oval 31">
            <a:extLst>
              <a:ext uri="{FF2B5EF4-FFF2-40B4-BE49-F238E27FC236}">
                <a16:creationId xmlns:a16="http://schemas.microsoft.com/office/drawing/2014/main" id="{9E2F6826-4B32-A35F-245C-90160C827B61}"/>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Google Shape;292;p30">
            <a:extLst>
              <a:ext uri="{FF2B5EF4-FFF2-40B4-BE49-F238E27FC236}">
                <a16:creationId xmlns:a16="http://schemas.microsoft.com/office/drawing/2014/main" id="{701E9500-FD9A-32F9-65FD-072A43362255}"/>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4" name="Oval 33">
            <a:extLst>
              <a:ext uri="{FF2B5EF4-FFF2-40B4-BE49-F238E27FC236}">
                <a16:creationId xmlns:a16="http://schemas.microsoft.com/office/drawing/2014/main" id="{6209AC7D-20AB-8259-1C5F-B2A567374416}"/>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2F662CC-F74A-CC45-1C1F-8A0B30172D47}"/>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E0FD77F-465D-464B-066E-335524842FAA}"/>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1062925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39131-594E-9F7A-D92D-0027AA360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E17CD-3172-D16E-AF7E-BBED8FCB173C}"/>
              </a:ext>
            </a:extLst>
          </p:cNvPr>
          <p:cNvSpPr>
            <a:spLocks noGrp="1"/>
          </p:cNvSpPr>
          <p:nvPr>
            <p:ph type="title"/>
          </p:nvPr>
        </p:nvSpPr>
        <p:spPr/>
        <p:txBody>
          <a:bodyPr/>
          <a:lstStyle/>
          <a:p>
            <a:r>
              <a:rPr lang="en-US" dirty="0"/>
              <a:t>Overview</a:t>
            </a:r>
            <a:endParaRPr lang="en-DE" dirty="0"/>
          </a:p>
        </p:txBody>
      </p:sp>
      <p:sp>
        <p:nvSpPr>
          <p:cNvPr id="3" name="Content Placeholder 2">
            <a:extLst>
              <a:ext uri="{FF2B5EF4-FFF2-40B4-BE49-F238E27FC236}">
                <a16:creationId xmlns:a16="http://schemas.microsoft.com/office/drawing/2014/main" id="{4BC29DF2-06B8-CCCE-355A-1BD4519E0FA8}"/>
              </a:ext>
            </a:extLst>
          </p:cNvPr>
          <p:cNvSpPr>
            <a:spLocks noGrp="1"/>
          </p:cNvSpPr>
          <p:nvPr>
            <p:ph idx="1"/>
          </p:nvPr>
        </p:nvSpPr>
        <p:spPr/>
        <p:txBody>
          <a:bodyPr/>
          <a:lstStyle/>
          <a:p>
            <a:r>
              <a:rPr lang="en-DE"/>
              <a:t>Understanding </a:t>
            </a:r>
            <a:r>
              <a:rPr lang="en-DE" dirty="0"/>
              <a:t>influenza evolution with the help of antigenic cartography</a:t>
            </a:r>
          </a:p>
          <a:p>
            <a:r>
              <a:rPr lang="en-DE" dirty="0"/>
              <a:t>Antigenic change in SARS-CoV-2</a:t>
            </a:r>
          </a:p>
          <a:p>
            <a:r>
              <a:rPr lang="en-US" dirty="0"/>
              <a:t>Mapping complex exposure histories with antibody landscapes</a:t>
            </a:r>
            <a:endParaRPr lang="en-DE" dirty="0"/>
          </a:p>
          <a:p>
            <a:r>
              <a:rPr lang="en-DE" dirty="0"/>
              <a:t>Population immunity and SARS-CoV-2 variant vaccines</a:t>
            </a:r>
          </a:p>
          <a:p>
            <a:endParaRPr lang="en-DE" dirty="0"/>
          </a:p>
        </p:txBody>
      </p:sp>
    </p:spTree>
    <p:extLst>
      <p:ext uri="{BB962C8B-B14F-4D97-AF65-F5344CB8AC3E}">
        <p14:creationId xmlns:p14="http://schemas.microsoft.com/office/powerpoint/2010/main" val="1086246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40</a:t>
            </a:fld>
            <a:endParaRPr lang="de"/>
          </a:p>
        </p:txBody>
      </p:sp>
      <p:pic>
        <p:nvPicPr>
          <p:cNvPr id="17" name="Picture 16">
            <a:extLst>
              <a:ext uri="{FF2B5EF4-FFF2-40B4-BE49-F238E27FC236}">
                <a16:creationId xmlns:a16="http://schemas.microsoft.com/office/drawing/2014/main" id="{9C0FC2A0-4C0E-5868-195B-0F6DAF626AF1}"/>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4446461C-B05D-E1F1-A6CB-9F8A921D7E13}"/>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FF0433B9-3DC5-4D46-6914-FCF1D1086209}"/>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C1DFF988-CAC4-5E1B-F379-9E4F6EE16F17}"/>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44CCAAFF-9FC0-9FCF-0013-5DFD3B7A50B8}"/>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264A4DAE-91E9-7290-CC4B-0D5019EFEB87}"/>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926B1CC0-233E-4E74-0618-D04B8B963BFE}"/>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D4081BD3-1BFB-1E03-CC5D-37B04405AB19}"/>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AE642A51-820D-E0F0-EC02-56C108BBA84E}"/>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D247890A-F22D-CB20-C0CE-B3EFDCC90733}"/>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93F3704F-0577-C0F3-C4C8-AE1FDEC9D30A}"/>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22" name="Google Shape;293;p30">
            <a:extLst>
              <a:ext uri="{FF2B5EF4-FFF2-40B4-BE49-F238E27FC236}">
                <a16:creationId xmlns:a16="http://schemas.microsoft.com/office/drawing/2014/main" id="{81489072-92F1-B775-1D40-50F4719268BF}"/>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B03753FA-B9ED-E748-884E-6348D86F0000}"/>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AC959846-67D3-F011-9BEA-684FE8A54821}"/>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3C4051FA-9220-3C9D-FE04-A7014F136895}"/>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Google Shape;292;p30">
            <a:extLst>
              <a:ext uri="{FF2B5EF4-FFF2-40B4-BE49-F238E27FC236}">
                <a16:creationId xmlns:a16="http://schemas.microsoft.com/office/drawing/2014/main" id="{D1D81359-BE68-B542-756E-423D642376A7}"/>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5" name="Oval 34">
            <a:extLst>
              <a:ext uri="{FF2B5EF4-FFF2-40B4-BE49-F238E27FC236}">
                <a16:creationId xmlns:a16="http://schemas.microsoft.com/office/drawing/2014/main" id="{0B1A9D24-4179-F02E-4903-2BF4C47ADA86}"/>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78871F8-A4E7-EE4E-268B-254CF29BB139}"/>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1703023-5124-AE09-BD77-E0504DCDFDB0}"/>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Google Shape;292;p30">
            <a:extLst>
              <a:ext uri="{FF2B5EF4-FFF2-40B4-BE49-F238E27FC236}">
                <a16:creationId xmlns:a16="http://schemas.microsoft.com/office/drawing/2014/main" id="{2CB865EA-FBFD-FAFF-F07D-BC8B7269AE70}"/>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9" name="Oval 38">
            <a:extLst>
              <a:ext uri="{FF2B5EF4-FFF2-40B4-BE49-F238E27FC236}">
                <a16:creationId xmlns:a16="http://schemas.microsoft.com/office/drawing/2014/main" id="{772C2D97-48C0-043A-9E3B-46AB2FF6122D}"/>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Google Shape;292;p30">
            <a:extLst>
              <a:ext uri="{FF2B5EF4-FFF2-40B4-BE49-F238E27FC236}">
                <a16:creationId xmlns:a16="http://schemas.microsoft.com/office/drawing/2014/main" id="{653A2766-55B8-31C5-7541-6A19145CEC87}"/>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1" name="Oval 40">
            <a:extLst>
              <a:ext uri="{FF2B5EF4-FFF2-40B4-BE49-F238E27FC236}">
                <a16:creationId xmlns:a16="http://schemas.microsoft.com/office/drawing/2014/main" id="{FF52A4F6-202F-76BF-905B-C121FD7B2C6C}"/>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2402400-85FA-23CC-6947-6EA01292AF27}"/>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2424092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2ECC87CE-A396-1948-021A-30EC63A95416}"/>
            </a:ext>
          </a:extLst>
        </p:cNvPr>
        <p:cNvGrpSpPr/>
        <p:nvPr/>
      </p:nvGrpSpPr>
      <p:grpSpPr>
        <a:xfrm>
          <a:off x="0" y="0"/>
          <a:ext cx="0" cy="0"/>
          <a:chOff x="0" y="0"/>
          <a:chExt cx="0" cy="0"/>
        </a:xfrm>
      </p:grpSpPr>
      <p:sp>
        <p:nvSpPr>
          <p:cNvPr id="282" name="Google Shape;282;p30">
            <a:extLst>
              <a:ext uri="{FF2B5EF4-FFF2-40B4-BE49-F238E27FC236}">
                <a16:creationId xmlns:a16="http://schemas.microsoft.com/office/drawing/2014/main" id="{05C6B9F4-2818-D4B0-BBFC-FC1C8B37A94D}"/>
              </a:ext>
            </a:extLst>
          </p:cNvPr>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BEC12CF3-0D46-DE8A-AB62-D173E3CC315C}"/>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6268EC96-275E-0837-6A06-D290A048C12B}"/>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DA4DA0E-4A6C-4CC2-AF18-DEDD738638A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AA5E0F99-7A11-B625-3DE8-91FAD7581C4F}"/>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971FD865-C489-BB09-77A8-F149291D35C2}"/>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DC93A947-267E-9AE6-CB2A-57C950F8BEC2}"/>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39F56F78-8C5F-B612-EA6B-7D2183D8292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0771FF55-60E6-5F45-C078-1B67DFE988FD}"/>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953569E2-2E4D-82F0-B812-D165426A0D2D}"/>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B8E84786-33E0-5805-8C92-CD1CEF41175C}"/>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8AEE81E2-CD6A-6728-A570-35ADA7674DE8}"/>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3339FDF9-1D11-652A-BD05-FB3DCBB17523}"/>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F318B834-3704-13CC-A5E5-49B178A9E03B}"/>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46155E87-1FD3-5A74-E63D-8EFF384CA3D4}"/>
              </a:ext>
            </a:extLst>
          </p:cNvPr>
          <p:cNvSpPr>
            <a:spLocks noGrp="1"/>
          </p:cNvSpPr>
          <p:nvPr>
            <p:ph type="sldNum" idx="12"/>
          </p:nvPr>
        </p:nvSpPr>
        <p:spPr/>
        <p:txBody>
          <a:bodyPr/>
          <a:lstStyle/>
          <a:p>
            <a:fld id="{00000000-1234-1234-1234-123412341234}" type="slidenum">
              <a:rPr lang="de" smtClean="0"/>
              <a:pPr/>
              <a:t>41</a:t>
            </a:fld>
            <a:endParaRPr lang="de"/>
          </a:p>
        </p:txBody>
      </p:sp>
      <p:pic>
        <p:nvPicPr>
          <p:cNvPr id="17" name="Picture 16">
            <a:extLst>
              <a:ext uri="{FF2B5EF4-FFF2-40B4-BE49-F238E27FC236}">
                <a16:creationId xmlns:a16="http://schemas.microsoft.com/office/drawing/2014/main" id="{73516EC5-6601-FD1E-702C-AE856C490AB7}"/>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EC8BADFB-FA61-9CD0-9DFA-D9511EA092B6}"/>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A68670A9-D51A-C7C2-DBD9-B6E67B00E395}"/>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DD2A7ADF-FAF7-B805-DB23-283A2725CDAD}"/>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3A5472B4-AB43-4961-BB5F-787F0CB468B1}"/>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BFF94503-6919-3E33-B45B-4AE2D657A4E0}"/>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CB042A79-800E-86F5-4087-B83F55D29DBD}"/>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84EFAC2C-929D-4567-BF2F-A0B852D70953}"/>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9488636D-81BB-64FE-88BA-7A60F157143D}"/>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9A6911FC-E216-F569-04C8-9566D969F527}"/>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952E9A1A-9859-2197-668E-2360518888D2}"/>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22" name="Google Shape;293;p30">
            <a:extLst>
              <a:ext uri="{FF2B5EF4-FFF2-40B4-BE49-F238E27FC236}">
                <a16:creationId xmlns:a16="http://schemas.microsoft.com/office/drawing/2014/main" id="{BF791E8C-9ABF-3F09-3907-822580B8EB00}"/>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12675C15-52E2-7565-2269-410E015D7F91}"/>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1B63AEBD-1315-7607-8600-B6219B994AC5}"/>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AB264C0C-87BB-84C3-B448-95A50C00ECC9}"/>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Google Shape;292;p30">
            <a:extLst>
              <a:ext uri="{FF2B5EF4-FFF2-40B4-BE49-F238E27FC236}">
                <a16:creationId xmlns:a16="http://schemas.microsoft.com/office/drawing/2014/main" id="{AEFF6018-3472-51F5-6FBF-34417425956D}"/>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5" name="Oval 34">
            <a:extLst>
              <a:ext uri="{FF2B5EF4-FFF2-40B4-BE49-F238E27FC236}">
                <a16:creationId xmlns:a16="http://schemas.microsoft.com/office/drawing/2014/main" id="{8A1F1F9F-1ACD-B29E-8504-948120EDE435}"/>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F793CBC-20AD-60C6-AC05-409117BE37C4}"/>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2111FD6-0DF9-6DEE-27A4-41919592D59B}"/>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Google Shape;292;p30">
            <a:extLst>
              <a:ext uri="{FF2B5EF4-FFF2-40B4-BE49-F238E27FC236}">
                <a16:creationId xmlns:a16="http://schemas.microsoft.com/office/drawing/2014/main" id="{2A263C58-AA65-8380-E804-905E1A30FD5E}"/>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9" name="Oval 38">
            <a:extLst>
              <a:ext uri="{FF2B5EF4-FFF2-40B4-BE49-F238E27FC236}">
                <a16:creationId xmlns:a16="http://schemas.microsoft.com/office/drawing/2014/main" id="{045AAC20-9399-53EB-CEAB-F265F2FA68AA}"/>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Google Shape;292;p30">
            <a:extLst>
              <a:ext uri="{FF2B5EF4-FFF2-40B4-BE49-F238E27FC236}">
                <a16:creationId xmlns:a16="http://schemas.microsoft.com/office/drawing/2014/main" id="{0E0605F4-5A0D-48D8-5268-6F94A2092D34}"/>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1" name="Oval 40">
            <a:extLst>
              <a:ext uri="{FF2B5EF4-FFF2-40B4-BE49-F238E27FC236}">
                <a16:creationId xmlns:a16="http://schemas.microsoft.com/office/drawing/2014/main" id="{60C4FC41-2B55-AEA7-AD0F-000ABC189D1E}"/>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A54B10CC-419C-E1CB-EFFB-9C238C08BDBD}"/>
              </a:ext>
            </a:extLst>
          </p:cNvPr>
          <p:cNvSpPr>
            <a:spLocks noChangeAspect="1"/>
          </p:cNvSpPr>
          <p:nvPr/>
        </p:nvSpPr>
        <p:spPr>
          <a:xfrm>
            <a:off x="395425" y="5856523"/>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Google Shape;292;p30">
            <a:extLst>
              <a:ext uri="{FF2B5EF4-FFF2-40B4-BE49-F238E27FC236}">
                <a16:creationId xmlns:a16="http://schemas.microsoft.com/office/drawing/2014/main" id="{1481A754-27E2-4FF0-2AFD-5C5E36AEFF85}"/>
              </a:ext>
            </a:extLst>
          </p:cNvPr>
          <p:cNvCxnSpPr>
            <a:cxnSpLocks noChangeAspect="1"/>
          </p:cNvCxnSpPr>
          <p:nvPr/>
        </p:nvCxnSpPr>
        <p:spPr>
          <a:xfrm>
            <a:off x="1442442" y="6209776"/>
            <a:ext cx="504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8" name="Oval 47">
            <a:extLst>
              <a:ext uri="{FF2B5EF4-FFF2-40B4-BE49-F238E27FC236}">
                <a16:creationId xmlns:a16="http://schemas.microsoft.com/office/drawing/2014/main" id="{041CBE9E-68DA-278A-8685-B22E3C7CFD91}"/>
              </a:ext>
            </a:extLst>
          </p:cNvPr>
          <p:cNvSpPr>
            <a:spLocks noChangeAspect="1"/>
          </p:cNvSpPr>
          <p:nvPr/>
        </p:nvSpPr>
        <p:spPr>
          <a:xfrm>
            <a:off x="2108071" y="5856523"/>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Google Shape;292;p30">
            <a:extLst>
              <a:ext uri="{FF2B5EF4-FFF2-40B4-BE49-F238E27FC236}">
                <a16:creationId xmlns:a16="http://schemas.microsoft.com/office/drawing/2014/main" id="{2209B707-7EFA-86A1-5722-3225CF2E5A82}"/>
              </a:ext>
            </a:extLst>
          </p:cNvPr>
          <p:cNvCxnSpPr>
            <a:cxnSpLocks noChangeAspect="1"/>
          </p:cNvCxnSpPr>
          <p:nvPr/>
        </p:nvCxnSpPr>
        <p:spPr>
          <a:xfrm>
            <a:off x="3036955" y="6252384"/>
            <a:ext cx="216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50" name="Oval 49">
            <a:extLst>
              <a:ext uri="{FF2B5EF4-FFF2-40B4-BE49-F238E27FC236}">
                <a16:creationId xmlns:a16="http://schemas.microsoft.com/office/drawing/2014/main" id="{7E3044C7-B4B8-7AAA-D0D2-6C7ACFC5772F}"/>
              </a:ext>
            </a:extLst>
          </p:cNvPr>
          <p:cNvSpPr>
            <a:spLocks noChangeAspect="1"/>
          </p:cNvSpPr>
          <p:nvPr/>
        </p:nvSpPr>
        <p:spPr>
          <a:xfrm>
            <a:off x="3299174" y="5884215"/>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Google Shape;292;p30">
            <a:extLst>
              <a:ext uri="{FF2B5EF4-FFF2-40B4-BE49-F238E27FC236}">
                <a16:creationId xmlns:a16="http://schemas.microsoft.com/office/drawing/2014/main" id="{6424F03C-3604-FA40-E2A6-07CE8E431D38}"/>
              </a:ext>
            </a:extLst>
          </p:cNvPr>
          <p:cNvCxnSpPr>
            <a:cxnSpLocks noChangeAspect="1"/>
          </p:cNvCxnSpPr>
          <p:nvPr/>
        </p:nvCxnSpPr>
        <p:spPr>
          <a:xfrm>
            <a:off x="4234620" y="6296094"/>
            <a:ext cx="1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52" name="Oval 51">
            <a:extLst>
              <a:ext uri="{FF2B5EF4-FFF2-40B4-BE49-F238E27FC236}">
                <a16:creationId xmlns:a16="http://schemas.microsoft.com/office/drawing/2014/main" id="{E04AFFEF-7C36-088B-4830-179DE507EF31}"/>
              </a:ext>
            </a:extLst>
          </p:cNvPr>
          <p:cNvSpPr>
            <a:spLocks noChangeAspect="1"/>
          </p:cNvSpPr>
          <p:nvPr/>
        </p:nvSpPr>
        <p:spPr>
          <a:xfrm>
            <a:off x="4453815" y="5884215"/>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3234A38-B2B3-5D2A-8DE0-A85FECD702FA}"/>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3557780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2EFAC219-97D3-22A5-FD19-DB01E0906D8A}"/>
            </a:ext>
          </a:extLst>
        </p:cNvPr>
        <p:cNvGrpSpPr/>
        <p:nvPr/>
      </p:nvGrpSpPr>
      <p:grpSpPr>
        <a:xfrm>
          <a:off x="0" y="0"/>
          <a:ext cx="0" cy="0"/>
          <a:chOff x="0" y="0"/>
          <a:chExt cx="0" cy="0"/>
        </a:xfrm>
      </p:grpSpPr>
      <p:sp>
        <p:nvSpPr>
          <p:cNvPr id="282" name="Google Shape;282;p30">
            <a:extLst>
              <a:ext uri="{FF2B5EF4-FFF2-40B4-BE49-F238E27FC236}">
                <a16:creationId xmlns:a16="http://schemas.microsoft.com/office/drawing/2014/main" id="{8479F88E-F0F3-7E8C-1910-2EB60443E3BE}"/>
              </a:ext>
            </a:extLst>
          </p:cNvPr>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1DAC96BC-E001-3AB4-7EBA-A811BA6BD4AA}"/>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DA619353-4612-33B0-0596-D63725991334}"/>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9E8313F9-485C-C98A-BF3A-ACDBBB73FA72}"/>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6650FD5C-A523-8B01-7853-0561027ACA4A}"/>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83ECF04F-DADE-C5A6-30F4-CC652877382B}"/>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EDA3696F-EE1A-A5A9-5189-762472FC53C1}"/>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AE0277CE-08F9-CD86-6762-E605E09226A5}"/>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F4E50363-E84A-7706-3DCA-1908731D06CB}"/>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9A2F179F-3F45-EEEB-1B65-2D95FDC8FDED}"/>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A313570A-2EE2-610A-AB75-C3CF94C55C33}"/>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C5E13944-9606-B54A-F540-2BF5A489771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90F272C3-1AA6-416A-5AC4-725B7E23D952}"/>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05B40638-D240-7351-DDD9-C8346A68C5EC}"/>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B39973F3-B238-B801-9674-97D2E1895890}"/>
              </a:ext>
            </a:extLst>
          </p:cNvPr>
          <p:cNvSpPr>
            <a:spLocks noGrp="1"/>
          </p:cNvSpPr>
          <p:nvPr>
            <p:ph type="sldNum" idx="12"/>
          </p:nvPr>
        </p:nvSpPr>
        <p:spPr/>
        <p:txBody>
          <a:bodyPr/>
          <a:lstStyle/>
          <a:p>
            <a:fld id="{00000000-1234-1234-1234-123412341234}" type="slidenum">
              <a:rPr lang="de" smtClean="0"/>
              <a:pPr/>
              <a:t>42</a:t>
            </a:fld>
            <a:endParaRPr lang="de"/>
          </a:p>
        </p:txBody>
      </p:sp>
      <p:pic>
        <p:nvPicPr>
          <p:cNvPr id="17" name="Picture 16">
            <a:extLst>
              <a:ext uri="{FF2B5EF4-FFF2-40B4-BE49-F238E27FC236}">
                <a16:creationId xmlns:a16="http://schemas.microsoft.com/office/drawing/2014/main" id="{B1A2EB4A-D22B-03EA-463D-92BE89F41B61}"/>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F470FAA2-DF70-6B8C-5C80-B9E7A63C3FF8}"/>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012088BD-DA5D-6542-7627-716E129F70AC}"/>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491B8C22-64E7-39DD-703D-145C4EAE180B}"/>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03698767-A601-D8BC-2B11-860F2B4987A3}"/>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E9AB0DED-3A04-39D0-9DA1-76D3D9BECE5E}"/>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73E073C2-7EA8-A75A-6BF6-CC1FBD73D577}"/>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BF3D12D6-CC86-E505-9C97-61A7E6A0D001}"/>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AC2F6D3F-ED7B-BAF4-E148-675C93517596}"/>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76D07ECF-E3C4-318B-19E3-A1926600EBC6}"/>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25AD372B-0339-932B-C34B-7B9BEADF8472}"/>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16" name="Up Arrow 15">
            <a:extLst>
              <a:ext uri="{FF2B5EF4-FFF2-40B4-BE49-F238E27FC236}">
                <a16:creationId xmlns:a16="http://schemas.microsoft.com/office/drawing/2014/main" id="{8C0695AF-0CCC-425A-5373-D0519CCD930F}"/>
              </a:ext>
            </a:extLst>
          </p:cNvPr>
          <p:cNvSpPr/>
          <p:nvPr/>
        </p:nvSpPr>
        <p:spPr>
          <a:xfrm>
            <a:off x="9545444" y="4929767"/>
            <a:ext cx="201949" cy="67274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C2A70BA-205F-B879-B941-6F9BD5004A80}"/>
              </a:ext>
            </a:extLst>
          </p:cNvPr>
          <p:cNvSpPr txBox="1"/>
          <p:nvPr/>
        </p:nvSpPr>
        <p:spPr>
          <a:xfrm>
            <a:off x="310075" y="5592938"/>
            <a:ext cx="11360800" cy="923330"/>
          </a:xfrm>
          <a:prstGeom prst="rect">
            <a:avLst/>
          </a:prstGeom>
          <a:noFill/>
        </p:spPr>
        <p:txBody>
          <a:bodyPr wrap="square" rtlCol="0">
            <a:spAutoFit/>
          </a:bodyPr>
          <a:lstStyle/>
          <a:p>
            <a:r>
              <a:rPr lang="en-US" dirty="0">
                <a:sym typeface="Wingdings" pitchFamily="2" charset="2"/>
              </a:rPr>
              <a:t>Multiple (distinct) exposures increase cross-neutralization and therefore decrease antigenic distance (log2 fold changes). </a:t>
            </a:r>
            <a:r>
              <a:rPr lang="en-US" b="1" dirty="0">
                <a:sym typeface="Wingdings" pitchFamily="2" charset="2"/>
              </a:rPr>
              <a:t>It is not, however, the variants’ antigenic properties that change with multiple exposures but the antibody composition in the serum  Antibody landscapes on top of a single exposure serum map</a:t>
            </a:r>
          </a:p>
        </p:txBody>
      </p:sp>
      <p:sp>
        <p:nvSpPr>
          <p:cNvPr id="22" name="Google Shape;293;p30">
            <a:extLst>
              <a:ext uri="{FF2B5EF4-FFF2-40B4-BE49-F238E27FC236}">
                <a16:creationId xmlns:a16="http://schemas.microsoft.com/office/drawing/2014/main" id="{90D0DBF3-FB53-99F8-56A1-DF864665C347}"/>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A10FB193-9315-92BF-0404-D4F0B97CF5E1}"/>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C10B3333-CD16-6E62-381E-D1294ED25BF3}"/>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46D9D38A-1F72-08FA-B2F5-EB8647AD24B6}"/>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122A34BF-C9D7-6548-B32A-0B1F59B3CDF4}"/>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1917377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sp>
        <p:nvSpPr>
          <p:cNvPr id="3" name="TextBox 2">
            <a:extLst>
              <a:ext uri="{FF2B5EF4-FFF2-40B4-BE49-F238E27FC236}">
                <a16:creationId xmlns:a16="http://schemas.microsoft.com/office/drawing/2014/main" id="{7F8F67E8-D0BB-6035-5790-E122D87DD507}"/>
              </a:ext>
            </a:extLst>
          </p:cNvPr>
          <p:cNvSpPr txBox="1"/>
          <p:nvPr/>
        </p:nvSpPr>
        <p:spPr>
          <a:xfrm>
            <a:off x="7734178"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566A4EBE-6A32-AE22-DF4B-7248007B4D42}"/>
              </a:ext>
            </a:extLst>
          </p:cNvPr>
          <p:cNvSpPr>
            <a:spLocks noGrp="1"/>
          </p:cNvSpPr>
          <p:nvPr>
            <p:ph type="sldNum" idx="12"/>
          </p:nvPr>
        </p:nvSpPr>
        <p:spPr/>
        <p:txBody>
          <a:bodyPr/>
          <a:lstStyle/>
          <a:p>
            <a:fld id="{00000000-1234-1234-1234-123412341234}" type="slidenum">
              <a:rPr lang="de" smtClean="0"/>
              <a:pPr/>
              <a:t>43</a:t>
            </a:fld>
            <a:endParaRPr lang="de"/>
          </a:p>
        </p:txBody>
      </p:sp>
    </p:spTree>
    <p:extLst>
      <p:ext uri="{BB962C8B-B14F-4D97-AF65-F5344CB8AC3E}">
        <p14:creationId xmlns:p14="http://schemas.microsoft.com/office/powerpoint/2010/main" val="1344348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8" name="Picture 7" descr="A picture containing day&#10;&#10;Description automatically generated">
            <a:extLst>
              <a:ext uri="{FF2B5EF4-FFF2-40B4-BE49-F238E27FC236}">
                <a16:creationId xmlns:a16="http://schemas.microsoft.com/office/drawing/2014/main" id="{3ABDEDF5-C995-F158-5F08-5B5608BA763C}"/>
              </a:ext>
            </a:extLst>
          </p:cNvPr>
          <p:cNvPicPr>
            <a:picLocks noChangeAspect="1"/>
          </p:cNvPicPr>
          <p:nvPr/>
        </p:nvPicPr>
        <p:blipFill rotWithShape="1">
          <a:blip r:embed="rId3"/>
          <a:srcRect l="2525"/>
          <a:stretch/>
        </p:blipFill>
        <p:spPr>
          <a:xfrm>
            <a:off x="4356550" y="445347"/>
            <a:ext cx="5973498" cy="6208660"/>
          </a:xfrm>
          <a:prstGeom prst="rect">
            <a:avLst/>
          </a:prstGeom>
        </p:spPr>
      </p:pic>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4"/>
          <a:srcRect t="8497"/>
          <a:stretch/>
        </p:blipFill>
        <p:spPr>
          <a:xfrm>
            <a:off x="769441" y="3090440"/>
            <a:ext cx="2253431" cy="1739459"/>
          </a:xfrm>
          <a:prstGeom prst="rect">
            <a:avLst/>
          </a:prstGeom>
        </p:spPr>
      </p:pic>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5"/>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9299DF32-E72B-DB69-D57B-88BA5F0426C7}"/>
              </a:ext>
            </a:extLst>
          </p:cNvPr>
          <p:cNvSpPr>
            <a:spLocks noGrp="1"/>
          </p:cNvSpPr>
          <p:nvPr>
            <p:ph type="sldNum" idx="12"/>
          </p:nvPr>
        </p:nvSpPr>
        <p:spPr/>
        <p:txBody>
          <a:bodyPr/>
          <a:lstStyle/>
          <a:p>
            <a:fld id="{00000000-1234-1234-1234-123412341234}" type="slidenum">
              <a:rPr lang="de" smtClean="0"/>
              <a:pPr/>
              <a:t>44</a:t>
            </a:fld>
            <a:endParaRPr lang="de"/>
          </a:p>
        </p:txBody>
      </p:sp>
      <p:sp>
        <p:nvSpPr>
          <p:cNvPr id="5" name="TextBox 4">
            <a:extLst>
              <a:ext uri="{FF2B5EF4-FFF2-40B4-BE49-F238E27FC236}">
                <a16:creationId xmlns:a16="http://schemas.microsoft.com/office/drawing/2014/main" id="{1C5027E5-6F02-F776-C512-01AD17E0A9C1}"/>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Tree>
    <p:extLst>
      <p:ext uri="{BB962C8B-B14F-4D97-AF65-F5344CB8AC3E}">
        <p14:creationId xmlns:p14="http://schemas.microsoft.com/office/powerpoint/2010/main" val="1373218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3679594" y="1432590"/>
            <a:ext cx="8512406" cy="763600"/>
          </a:xfrm>
          <a:prstGeom prst="rect">
            <a:avLst/>
          </a:prstGeom>
        </p:spPr>
        <p:txBody>
          <a:bodyPr spcFirstLastPara="1" vert="horz" wrap="square" lIns="121900" tIns="121900" rIns="121900" bIns="121900" rtlCol="0" anchor="t" anchorCtr="0">
            <a:noAutofit/>
          </a:bodyPr>
          <a:lstStyle/>
          <a:p>
            <a:r>
              <a:rPr lang="de" sz="2400" dirty="0"/>
              <a:t>Distant </a:t>
            </a:r>
            <a:r>
              <a:rPr lang="de" sz="2400" dirty="0" err="1"/>
              <a:t>exposures</a:t>
            </a:r>
            <a:r>
              <a:rPr lang="de" sz="2400" dirty="0"/>
              <a:t> </a:t>
            </a:r>
            <a:r>
              <a:rPr lang="de" sz="2400" dirty="0" err="1"/>
              <a:t>broaden</a:t>
            </a:r>
            <a:r>
              <a:rPr lang="de" sz="2400" dirty="0"/>
              <a:t> immune </a:t>
            </a:r>
            <a:r>
              <a:rPr lang="de" sz="2400" dirty="0" err="1"/>
              <a:t>profiles</a:t>
            </a:r>
            <a:r>
              <a:rPr lang="de" sz="2400" dirty="0"/>
              <a:t> </a:t>
            </a:r>
            <a:br>
              <a:rPr lang="de" sz="2400" dirty="0"/>
            </a:br>
            <a:r>
              <a:rPr lang="de" sz="2400" dirty="0">
                <a:sym typeface="Wingdings" pitchFamily="2" charset="2"/>
              </a:rPr>
              <a:t> </a:t>
            </a:r>
            <a:r>
              <a:rPr lang="de" sz="2400" dirty="0" err="1">
                <a:sym typeface="Wingdings" pitchFamily="2" charset="2"/>
              </a:rPr>
              <a:t>vaccine</a:t>
            </a:r>
            <a:r>
              <a:rPr lang="de" sz="2400" dirty="0">
                <a:sym typeface="Wingdings" pitchFamily="2" charset="2"/>
              </a:rPr>
              <a:t> update </a:t>
            </a:r>
            <a:r>
              <a:rPr lang="de" sz="2400" dirty="0" err="1">
                <a:sym typeface="Wingdings" pitchFamily="2" charset="2"/>
              </a:rPr>
              <a:t>to</a:t>
            </a:r>
            <a:r>
              <a:rPr lang="de" sz="2400" dirty="0">
                <a:sym typeface="Wingdings" pitchFamily="2" charset="2"/>
              </a:rPr>
              <a:t> </a:t>
            </a:r>
            <a:r>
              <a:rPr lang="de" sz="2400" dirty="0" err="1">
                <a:sym typeface="Wingdings" pitchFamily="2" charset="2"/>
              </a:rPr>
              <a:t>include</a:t>
            </a:r>
            <a:r>
              <a:rPr lang="de" sz="2400" dirty="0">
                <a:sym typeface="Wingdings" pitchFamily="2" charset="2"/>
              </a:rPr>
              <a:t> </a:t>
            </a:r>
            <a:r>
              <a:rPr lang="de" sz="2400" dirty="0" err="1">
                <a:sym typeface="Wingdings" pitchFamily="2" charset="2"/>
              </a:rPr>
              <a:t>antigenically</a:t>
            </a:r>
            <a:r>
              <a:rPr lang="de" sz="2400" dirty="0">
                <a:sym typeface="Wingdings" pitchFamily="2" charset="2"/>
              </a:rPr>
              <a:t> </a:t>
            </a:r>
            <a:r>
              <a:rPr lang="de" sz="2400" dirty="0" err="1">
                <a:sym typeface="Wingdings" pitchFamily="2" charset="2"/>
              </a:rPr>
              <a:t>distant</a:t>
            </a:r>
            <a:r>
              <a:rPr lang="de" sz="2400" dirty="0">
                <a:sym typeface="Wingdings" pitchFamily="2" charset="2"/>
              </a:rPr>
              <a:t> variant</a:t>
            </a:r>
            <a:endParaRPr sz="2400" dirty="0"/>
          </a:p>
        </p:txBody>
      </p:sp>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pic>
        <p:nvPicPr>
          <p:cNvPr id="7" name="Picture 6">
            <a:extLst>
              <a:ext uri="{FF2B5EF4-FFF2-40B4-BE49-F238E27FC236}">
                <a16:creationId xmlns:a16="http://schemas.microsoft.com/office/drawing/2014/main" id="{4CEB2C08-21AB-4D1F-651B-DA33641998A5}"/>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2" name="Title 8">
            <a:extLst>
              <a:ext uri="{FF2B5EF4-FFF2-40B4-BE49-F238E27FC236}">
                <a16:creationId xmlns:a16="http://schemas.microsoft.com/office/drawing/2014/main" id="{DACE7C3C-8D73-5D33-A72C-522FF1ED02DD}"/>
              </a:ext>
            </a:extLst>
          </p:cNvPr>
          <p:cNvSpPr txBox="1">
            <a:spLocks/>
          </p:cNvSpPr>
          <p:nvPr/>
        </p:nvSpPr>
        <p:spPr>
          <a:xfrm>
            <a:off x="3857624" y="593367"/>
            <a:ext cx="7918775" cy="763600"/>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dirty="0">
                <a:solidFill>
                  <a:schemeClr val="accent1"/>
                </a:solidFill>
              </a:rPr>
              <a:t>From antigenic maps to antibody landscapes</a:t>
            </a:r>
            <a:br>
              <a:rPr lang="en-US" sz="2800" dirty="0">
                <a:solidFill>
                  <a:schemeClr val="accent1"/>
                </a:solidFill>
              </a:rPr>
            </a:br>
            <a:endParaRPr lang="en-DE" sz="2800">
              <a:solidFill>
                <a:schemeClr val="accent1"/>
              </a:solidFill>
            </a:endParaRPr>
          </a:p>
        </p:txBody>
      </p:sp>
      <p:pic>
        <p:nvPicPr>
          <p:cNvPr id="8" name="Picture 7" descr="Graphical user interface, application&#10;&#10;Description automatically generated">
            <a:extLst>
              <a:ext uri="{FF2B5EF4-FFF2-40B4-BE49-F238E27FC236}">
                <a16:creationId xmlns:a16="http://schemas.microsoft.com/office/drawing/2014/main" id="{DA38C7E8-4859-8926-3B72-374009643A62}"/>
              </a:ext>
            </a:extLst>
          </p:cNvPr>
          <p:cNvPicPr>
            <a:picLocks noChangeAspect="1"/>
          </p:cNvPicPr>
          <p:nvPr/>
        </p:nvPicPr>
        <p:blipFill rotWithShape="1">
          <a:blip r:embed="rId5"/>
          <a:srcRect l="69021" t="7979" r="634" b="54712"/>
          <a:stretch/>
        </p:blipFill>
        <p:spPr>
          <a:xfrm>
            <a:off x="7817011" y="3248498"/>
            <a:ext cx="4229554" cy="3137093"/>
          </a:xfrm>
          <a:prstGeom prst="rect">
            <a:avLst/>
          </a:prstGeom>
        </p:spPr>
      </p:pic>
      <p:sp>
        <p:nvSpPr>
          <p:cNvPr id="9" name="TextBox 8">
            <a:extLst>
              <a:ext uri="{FF2B5EF4-FFF2-40B4-BE49-F238E27FC236}">
                <a16:creationId xmlns:a16="http://schemas.microsoft.com/office/drawing/2014/main" id="{8704E719-D5CC-96C3-5BA1-1FFAE1CB09DC}"/>
              </a:ext>
            </a:extLst>
          </p:cNvPr>
          <p:cNvSpPr txBox="1"/>
          <p:nvPr/>
        </p:nvSpPr>
        <p:spPr>
          <a:xfrm>
            <a:off x="7780631" y="3688181"/>
            <a:ext cx="1158257" cy="523220"/>
          </a:xfrm>
          <a:prstGeom prst="rect">
            <a:avLst/>
          </a:prstGeom>
          <a:solidFill>
            <a:schemeClr val="bg1"/>
          </a:solidFill>
        </p:spPr>
        <p:txBody>
          <a:bodyPr wrap="square" rtlCol="0">
            <a:spAutoFit/>
          </a:bodyPr>
          <a:lstStyle/>
          <a:p>
            <a:pPr algn="r"/>
            <a:r>
              <a:rPr lang="en-US" sz="1400" dirty="0">
                <a:solidFill>
                  <a:srgbClr val="7030A0"/>
                </a:solidFill>
              </a:rPr>
              <a:t>BA.2 </a:t>
            </a:r>
          </a:p>
          <a:p>
            <a:pPr algn="r"/>
            <a:r>
              <a:rPr lang="en-US" sz="1400" dirty="0">
                <a:solidFill>
                  <a:srgbClr val="FF0000"/>
                </a:solidFill>
              </a:rPr>
              <a:t>BA.1</a:t>
            </a:r>
          </a:p>
        </p:txBody>
      </p:sp>
      <p:sp>
        <p:nvSpPr>
          <p:cNvPr id="5" name="Slide Number Placeholder 4">
            <a:extLst>
              <a:ext uri="{FF2B5EF4-FFF2-40B4-BE49-F238E27FC236}">
                <a16:creationId xmlns:a16="http://schemas.microsoft.com/office/drawing/2014/main" id="{D22A60A3-6DC8-37EE-AA38-5CD3106828A6}"/>
              </a:ext>
            </a:extLst>
          </p:cNvPr>
          <p:cNvSpPr>
            <a:spLocks noGrp="1"/>
          </p:cNvSpPr>
          <p:nvPr>
            <p:ph type="sldNum" idx="12"/>
          </p:nvPr>
        </p:nvSpPr>
        <p:spPr/>
        <p:txBody>
          <a:bodyPr/>
          <a:lstStyle/>
          <a:p>
            <a:fld id="{00000000-1234-1234-1234-123412341234}" type="slidenum">
              <a:rPr lang="de" smtClean="0"/>
              <a:pPr/>
              <a:t>45</a:t>
            </a:fld>
            <a:endParaRPr lang="de"/>
          </a:p>
        </p:txBody>
      </p:sp>
      <p:sp>
        <p:nvSpPr>
          <p:cNvPr id="10" name="TextBox 9">
            <a:extLst>
              <a:ext uri="{FF2B5EF4-FFF2-40B4-BE49-F238E27FC236}">
                <a16:creationId xmlns:a16="http://schemas.microsoft.com/office/drawing/2014/main" id="{11552C9A-0786-8C53-0C0D-E8E799AA3D32}"/>
              </a:ext>
            </a:extLst>
          </p:cNvPr>
          <p:cNvSpPr txBox="1"/>
          <p:nvPr/>
        </p:nvSpPr>
        <p:spPr>
          <a:xfrm>
            <a:off x="8153715" y="3019790"/>
            <a:ext cx="3986989" cy="369332"/>
          </a:xfrm>
          <a:prstGeom prst="rect">
            <a:avLst/>
          </a:prstGeom>
          <a:noFill/>
        </p:spPr>
        <p:txBody>
          <a:bodyPr wrap="none" rtlCol="0">
            <a:spAutoFit/>
          </a:bodyPr>
          <a:lstStyle/>
          <a:p>
            <a:r>
              <a:rPr lang="en-US" dirty="0"/>
              <a:t>Pre-omicron + Omicron convalescent</a:t>
            </a:r>
          </a:p>
        </p:txBody>
      </p:sp>
      <p:sp>
        <p:nvSpPr>
          <p:cNvPr id="11" name="TextBox 10">
            <a:extLst>
              <a:ext uri="{FF2B5EF4-FFF2-40B4-BE49-F238E27FC236}">
                <a16:creationId xmlns:a16="http://schemas.microsoft.com/office/drawing/2014/main" id="{04D924E1-923A-FC35-45C6-8185FA81BE86}"/>
              </a:ext>
            </a:extLst>
          </p:cNvPr>
          <p:cNvSpPr txBox="1"/>
          <p:nvPr/>
        </p:nvSpPr>
        <p:spPr>
          <a:xfrm>
            <a:off x="5149286" y="3038319"/>
            <a:ext cx="1582484" cy="369332"/>
          </a:xfrm>
          <a:prstGeom prst="rect">
            <a:avLst/>
          </a:prstGeom>
          <a:noFill/>
        </p:spPr>
        <p:txBody>
          <a:bodyPr wrap="none" rtlCol="0">
            <a:spAutoFit/>
          </a:bodyPr>
          <a:lstStyle/>
          <a:p>
            <a:r>
              <a:rPr lang="en-US" dirty="0"/>
              <a:t>Convalescent</a:t>
            </a:r>
          </a:p>
        </p:txBody>
      </p:sp>
      <p:sp>
        <p:nvSpPr>
          <p:cNvPr id="12" name="TextBox 11">
            <a:extLst>
              <a:ext uri="{FF2B5EF4-FFF2-40B4-BE49-F238E27FC236}">
                <a16:creationId xmlns:a16="http://schemas.microsoft.com/office/drawing/2014/main" id="{D4FD8CA4-A04C-97C8-F411-9470B8EA5C75}"/>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
        <p:nvSpPr>
          <p:cNvPr id="13" name="TextBox 12">
            <a:extLst>
              <a:ext uri="{FF2B5EF4-FFF2-40B4-BE49-F238E27FC236}">
                <a16:creationId xmlns:a16="http://schemas.microsoft.com/office/drawing/2014/main" id="{1C5D42F1-D88B-7C70-86D0-0C9933F8DCAD}"/>
              </a:ext>
            </a:extLst>
          </p:cNvPr>
          <p:cNvSpPr txBox="1"/>
          <p:nvPr/>
        </p:nvSpPr>
        <p:spPr>
          <a:xfrm>
            <a:off x="3487837" y="3783605"/>
            <a:ext cx="1305591" cy="2308324"/>
          </a:xfrm>
          <a:prstGeom prst="rect">
            <a:avLst/>
          </a:prstGeom>
          <a:solidFill>
            <a:schemeClr val="bg1"/>
          </a:solidFill>
        </p:spPr>
        <p:txBody>
          <a:bodyPr wrap="square" rtlCol="0">
            <a:spAutoFit/>
          </a:bodyPr>
          <a:lstStyle/>
          <a:p>
            <a:pPr algn="r"/>
            <a:r>
              <a:rPr lang="en-US" sz="1600" dirty="0">
                <a:solidFill>
                  <a:schemeClr val="accent4">
                    <a:lumMod val="75000"/>
                  </a:schemeClr>
                </a:solidFill>
              </a:rPr>
              <a:t>Beta</a:t>
            </a:r>
          </a:p>
          <a:p>
            <a:pPr algn="r"/>
            <a:endParaRPr lang="en-US" sz="1600" dirty="0">
              <a:solidFill>
                <a:schemeClr val="accent2">
                  <a:lumMod val="75000"/>
                </a:schemeClr>
              </a:solidFill>
            </a:endParaRPr>
          </a:p>
          <a:p>
            <a:pPr algn="r"/>
            <a:r>
              <a:rPr lang="en-US" sz="1600" dirty="0">
                <a:solidFill>
                  <a:schemeClr val="accent2">
                    <a:lumMod val="75000"/>
                  </a:schemeClr>
                </a:solidFill>
              </a:rPr>
              <a:t>Delta</a:t>
            </a:r>
          </a:p>
          <a:p>
            <a:pPr algn="r"/>
            <a:r>
              <a:rPr lang="en-US" sz="1600" dirty="0">
                <a:solidFill>
                  <a:srgbClr val="0070C0"/>
                </a:solidFill>
              </a:rPr>
              <a:t>Wu-1</a:t>
            </a:r>
          </a:p>
          <a:p>
            <a:pPr algn="r"/>
            <a:r>
              <a:rPr lang="en-US" sz="1600" dirty="0">
                <a:solidFill>
                  <a:schemeClr val="accent6">
                    <a:lumMod val="75000"/>
                  </a:schemeClr>
                </a:solidFill>
              </a:rPr>
              <a:t>Alpha</a:t>
            </a:r>
          </a:p>
          <a:p>
            <a:pPr algn="r"/>
            <a:r>
              <a:rPr lang="en-US" sz="1600" dirty="0">
                <a:solidFill>
                  <a:srgbClr val="7030A0"/>
                </a:solidFill>
              </a:rPr>
              <a:t>BA.2</a:t>
            </a:r>
          </a:p>
          <a:p>
            <a:pPr algn="r"/>
            <a:endParaRPr lang="en-US" sz="1600" dirty="0"/>
          </a:p>
          <a:p>
            <a:pPr algn="r"/>
            <a:r>
              <a:rPr lang="en-US" sz="1600" dirty="0">
                <a:solidFill>
                  <a:srgbClr val="C00000"/>
                </a:solidFill>
              </a:rPr>
              <a:t>BA.1</a:t>
            </a:r>
          </a:p>
          <a:p>
            <a:pPr algn="r"/>
            <a:endParaRPr lang="en-US" sz="1600" dirty="0">
              <a:solidFill>
                <a:srgbClr val="C00000"/>
              </a:solidFill>
            </a:endParaRPr>
          </a:p>
        </p:txBody>
      </p:sp>
      <p:pic>
        <p:nvPicPr>
          <p:cNvPr id="3" name="Picture 2" descr="A picture containing day&#10;&#10;Description automatically generated">
            <a:extLst>
              <a:ext uri="{FF2B5EF4-FFF2-40B4-BE49-F238E27FC236}">
                <a16:creationId xmlns:a16="http://schemas.microsoft.com/office/drawing/2014/main" id="{3E74C8C4-2EE7-D83A-5511-563BD0B58964}"/>
              </a:ext>
            </a:extLst>
          </p:cNvPr>
          <p:cNvPicPr>
            <a:picLocks noChangeAspect="1"/>
          </p:cNvPicPr>
          <p:nvPr/>
        </p:nvPicPr>
        <p:blipFill rotWithShape="1">
          <a:blip r:embed="rId6"/>
          <a:srcRect l="2525" t="14203"/>
          <a:stretch/>
        </p:blipFill>
        <p:spPr>
          <a:xfrm>
            <a:off x="3658183" y="3137009"/>
            <a:ext cx="3602710" cy="3212715"/>
          </a:xfrm>
          <a:prstGeom prst="rect">
            <a:avLst/>
          </a:prstGeom>
        </p:spPr>
      </p:pic>
      <p:sp>
        <p:nvSpPr>
          <p:cNvPr id="14" name="TextBox 13">
            <a:extLst>
              <a:ext uri="{FF2B5EF4-FFF2-40B4-BE49-F238E27FC236}">
                <a16:creationId xmlns:a16="http://schemas.microsoft.com/office/drawing/2014/main" id="{4A70F34D-9476-EEA4-FE09-C79D73CAFD07}"/>
              </a:ext>
            </a:extLst>
          </p:cNvPr>
          <p:cNvSpPr txBox="1"/>
          <p:nvPr/>
        </p:nvSpPr>
        <p:spPr>
          <a:xfrm>
            <a:off x="4058653" y="2974151"/>
            <a:ext cx="2569934" cy="369332"/>
          </a:xfrm>
          <a:prstGeom prst="rect">
            <a:avLst/>
          </a:prstGeom>
          <a:noFill/>
        </p:spPr>
        <p:txBody>
          <a:bodyPr wrap="none" rtlCol="0">
            <a:spAutoFit/>
          </a:bodyPr>
          <a:lstStyle/>
          <a:p>
            <a:r>
              <a:rPr lang="en-US" dirty="0"/>
              <a:t>2x Moderna vaccinated</a:t>
            </a:r>
          </a:p>
        </p:txBody>
      </p:sp>
    </p:spTree>
    <p:extLst>
      <p:ext uri="{BB962C8B-B14F-4D97-AF65-F5344CB8AC3E}">
        <p14:creationId xmlns:p14="http://schemas.microsoft.com/office/powerpoint/2010/main" val="1407744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8DB1A-BE5D-D938-25E4-D276E19E58B3}"/>
            </a:ext>
          </a:extLst>
        </p:cNvPr>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CBB2EDC-A21F-4FCB-D6C3-38839087DD18}"/>
              </a:ext>
            </a:extLst>
          </p:cNvPr>
          <p:cNvGraphicFramePr>
            <a:graphicFrameLocks noGrp="1"/>
          </p:cNvGraphicFramePr>
          <p:nvPr>
            <p:extLst>
              <p:ext uri="{D42A27DB-BD31-4B8C-83A1-F6EECF244321}">
                <p14:modId xmlns:p14="http://schemas.microsoft.com/office/powerpoint/2010/main" val="2948462050"/>
              </p:ext>
            </p:extLst>
          </p:nvPr>
        </p:nvGraphicFramePr>
        <p:xfrm>
          <a:off x="803238" y="1019201"/>
          <a:ext cx="10585523" cy="4336352"/>
        </p:xfrm>
        <a:graphic>
          <a:graphicData uri="http://schemas.openxmlformats.org/drawingml/2006/table">
            <a:tbl>
              <a:tblPr firstRow="1" bandRow="1">
                <a:tableStyleId>{72833802-FEF1-4C79-8D5D-14CF1EAF98D9}</a:tableStyleId>
              </a:tblPr>
              <a:tblGrid>
                <a:gridCol w="10585523">
                  <a:extLst>
                    <a:ext uri="{9D8B030D-6E8A-4147-A177-3AD203B41FA5}">
                      <a16:colId xmlns:a16="http://schemas.microsoft.com/office/drawing/2014/main" val="4121930064"/>
                    </a:ext>
                  </a:extLst>
                </a:gridCol>
              </a:tblGrid>
              <a:tr h="370840">
                <a:tc>
                  <a:txBody>
                    <a:bodyPr/>
                    <a:lstStyle/>
                    <a:p>
                      <a:r>
                        <a:rPr lang="en-DE" sz="2400" dirty="0"/>
                        <a:t>Key Points</a:t>
                      </a:r>
                    </a:p>
                  </a:txBody>
                  <a:tcPr/>
                </a:tc>
                <a:extLst>
                  <a:ext uri="{0D108BD9-81ED-4DB2-BD59-A6C34878D82A}">
                    <a16:rowId xmlns:a16="http://schemas.microsoft.com/office/drawing/2014/main" val="253953954"/>
                  </a:ext>
                </a:extLst>
              </a:tr>
              <a:tr h="559413">
                <a:tc>
                  <a:txBody>
                    <a:bodyPr/>
                    <a:lstStyle/>
                    <a:p>
                      <a:pPr marL="285750" indent="-285750">
                        <a:lnSpc>
                          <a:spcPct val="150000"/>
                        </a:lnSpc>
                        <a:buFont typeface="Arial" panose="020B0604020202020204" pitchFamily="34" charset="0"/>
                        <a:buChar char="•"/>
                      </a:pPr>
                      <a:r>
                        <a:rPr lang="en-US" sz="2400" dirty="0"/>
                        <a:t>Multiple exposures broaden immune response and decrease titer fold changes</a:t>
                      </a:r>
                      <a:endParaRPr lang="en-DE" sz="2400" dirty="0"/>
                    </a:p>
                    <a:p>
                      <a:pPr marL="285750" indent="-285750">
                        <a:lnSpc>
                          <a:spcPct val="150000"/>
                        </a:lnSpc>
                        <a:buFont typeface="Arial" panose="020B0604020202020204" pitchFamily="34" charset="0"/>
                        <a:buChar char="•"/>
                      </a:pPr>
                      <a:r>
                        <a:rPr lang="en-US" sz="2400" dirty="0"/>
                        <a:t>M</a:t>
                      </a:r>
                      <a:r>
                        <a:rPr lang="en-US" sz="2400" dirty="0">
                          <a:sym typeface="Wingdings" pitchFamily="2" charset="2"/>
                        </a:rPr>
                        <a:t>ultiple exposures change the neutralizing properties of the serum, not the antigenic properties of the variants</a:t>
                      </a:r>
                      <a:endParaRPr lang="en-DE" sz="2400" dirty="0"/>
                    </a:p>
                    <a:p>
                      <a:pPr marL="285750" indent="-285750">
                        <a:lnSpc>
                          <a:spcPct val="150000"/>
                        </a:lnSpc>
                        <a:buFont typeface="Arial" panose="020B0604020202020204" pitchFamily="34" charset="0"/>
                        <a:buChar char="•"/>
                      </a:pPr>
                      <a:r>
                        <a:rPr lang="en-US" sz="2400" dirty="0"/>
                        <a:t>Antibody landscapes show titers across a mapped antigenic space</a:t>
                      </a:r>
                    </a:p>
                    <a:p>
                      <a:pPr marL="285750" indent="-285750">
                        <a:lnSpc>
                          <a:spcPct val="150000"/>
                        </a:lnSpc>
                        <a:buFont typeface="Arial" panose="020B0604020202020204" pitchFamily="34" charset="0"/>
                        <a:buChar char="•"/>
                      </a:pPr>
                      <a:r>
                        <a:rPr lang="en-US" sz="2400" dirty="0"/>
                        <a:t>Antibody landscapes show how serum properties change over time without changing the antigenic relationships of mapped variants</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2394991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6985B-176A-9192-ED67-961945F88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EB84B-CA23-0D8D-34CF-CFAB2A0CF786}"/>
              </a:ext>
            </a:extLst>
          </p:cNvPr>
          <p:cNvSpPr>
            <a:spLocks noGrp="1"/>
          </p:cNvSpPr>
          <p:nvPr>
            <p:ph type="title"/>
          </p:nvPr>
        </p:nvSpPr>
        <p:spPr/>
        <p:txBody>
          <a:bodyPr/>
          <a:lstStyle/>
          <a:p>
            <a:r>
              <a:rPr lang="en-DE" dirty="0"/>
              <a:t>Cartography, the immunologic backboost and vaccine strain selection</a:t>
            </a:r>
          </a:p>
        </p:txBody>
      </p:sp>
      <p:sp>
        <p:nvSpPr>
          <p:cNvPr id="3" name="Text Placeholder 2">
            <a:extLst>
              <a:ext uri="{FF2B5EF4-FFF2-40B4-BE49-F238E27FC236}">
                <a16:creationId xmlns:a16="http://schemas.microsoft.com/office/drawing/2014/main" id="{3C92D912-A68E-E6B3-E877-A2241CF948C4}"/>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39157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513" name="Picture 2">
            <a:extLst>
              <a:ext uri="{FF2B5EF4-FFF2-40B4-BE49-F238E27FC236}">
                <a16:creationId xmlns:a16="http://schemas.microsoft.com/office/drawing/2014/main" id="{7DE0081B-0E0C-1E81-607E-7E3BED437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8575"/>
            <a:ext cx="8534400" cy="1208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4" name="Rectangle 1">
            <a:extLst>
              <a:ext uri="{FF2B5EF4-FFF2-40B4-BE49-F238E27FC236}">
                <a16:creationId xmlns:a16="http://schemas.microsoft.com/office/drawing/2014/main" id="{D1633FB1-E1F3-62D0-B88A-AB1D7E3D9DD8}"/>
              </a:ext>
            </a:extLst>
          </p:cNvPr>
          <p:cNvSpPr>
            <a:spLocks noChangeArrowheads="1"/>
          </p:cNvSpPr>
          <p:nvPr/>
        </p:nvSpPr>
        <p:spPr bwMode="auto">
          <a:xfrm>
            <a:off x="1676400" y="6248400"/>
            <a:ext cx="9067800" cy="338138"/>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5" name="Rectangle 1">
            <a:extLst>
              <a:ext uri="{FF2B5EF4-FFF2-40B4-BE49-F238E27FC236}">
                <a16:creationId xmlns:a16="http://schemas.microsoft.com/office/drawing/2014/main" id="{BEF972E2-A21E-3EC4-0225-7E2AFDA2D7F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6" name="Rectangle 1">
            <a:extLst>
              <a:ext uri="{FF2B5EF4-FFF2-40B4-BE49-F238E27FC236}">
                <a16:creationId xmlns:a16="http://schemas.microsoft.com/office/drawing/2014/main" id="{98D1DCFC-EC6C-6F19-B6D0-A17E34F07E50}"/>
              </a:ext>
            </a:extLst>
          </p:cNvPr>
          <p:cNvSpPr>
            <a:spLocks noChangeArrowheads="1"/>
          </p:cNvSpPr>
          <p:nvPr/>
        </p:nvSpPr>
        <p:spPr bwMode="auto">
          <a:xfrm>
            <a:off x="1828800" y="6519864"/>
            <a:ext cx="9067800" cy="338137"/>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7" name="TextBox 1">
            <a:extLst>
              <a:ext uri="{FF2B5EF4-FFF2-40B4-BE49-F238E27FC236}">
                <a16:creationId xmlns:a16="http://schemas.microsoft.com/office/drawing/2014/main" id="{80153791-D439-3B03-32CB-9B90794F10AA}"/>
              </a:ext>
            </a:extLst>
          </p:cNvPr>
          <p:cNvSpPr txBox="1">
            <a:spLocks noChangeArrowheads="1"/>
          </p:cNvSpPr>
          <p:nvPr/>
        </p:nvSpPr>
        <p:spPr bwMode="auto">
          <a:xfrm>
            <a:off x="505326" y="6438984"/>
            <a:ext cx="9553074"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   (OUCRU Vietnam, VIDRL, Rotterdam)</a:t>
            </a:r>
          </a:p>
        </p:txBody>
      </p:sp>
      <p:sp>
        <p:nvSpPr>
          <p:cNvPr id="448518" name="Rectangle 1">
            <a:extLst>
              <a:ext uri="{FF2B5EF4-FFF2-40B4-BE49-F238E27FC236}">
                <a16:creationId xmlns:a16="http://schemas.microsoft.com/office/drawing/2014/main" id="{1A5D179C-8EDC-1823-28E8-3A2D3857F8D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graphicFrame>
        <p:nvGraphicFramePr>
          <p:cNvPr id="448519" name="Object 2">
            <a:extLst>
              <a:ext uri="{FF2B5EF4-FFF2-40B4-BE49-F238E27FC236}">
                <a16:creationId xmlns:a16="http://schemas.microsoft.com/office/drawing/2014/main" id="{155A89F1-1F70-5D06-A0C4-1F64A3400B28}"/>
              </a:ext>
            </a:extLst>
          </p:cNvPr>
          <p:cNvGraphicFramePr>
            <a:graphicFrameLocks noChangeAspect="1"/>
          </p:cNvGraphicFramePr>
          <p:nvPr/>
        </p:nvGraphicFramePr>
        <p:xfrm>
          <a:off x="965200" y="1"/>
          <a:ext cx="1227138" cy="2682875"/>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448519" name="Object 2">
                        <a:extLst>
                          <a:ext uri="{FF2B5EF4-FFF2-40B4-BE49-F238E27FC236}">
                            <a16:creationId xmlns:a16="http://schemas.microsoft.com/office/drawing/2014/main" id="{155A89F1-1F70-5D06-A0C4-1F64A3400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00" y="1"/>
                        <a:ext cx="122713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DA77B140-9642-1B54-5193-04F346892912}"/>
              </a:ext>
            </a:extLst>
          </p:cNvPr>
          <p:cNvSpPr txBox="1"/>
          <p:nvPr/>
        </p:nvSpPr>
        <p:spPr>
          <a:xfrm>
            <a:off x="123409" y="2769674"/>
            <a:ext cx="1933991" cy="369332"/>
          </a:xfrm>
          <a:prstGeom prst="rect">
            <a:avLst/>
          </a:prstGeom>
          <a:noFill/>
        </p:spPr>
        <p:txBody>
          <a:bodyPr wrap="none" rtlCol="0">
            <a:spAutoFit/>
          </a:bodyPr>
          <a:lstStyle/>
          <a:p>
            <a:r>
              <a:rPr lang="en-US" dirty="0"/>
              <a:t>Influenza A/H3N2</a:t>
            </a:r>
          </a:p>
        </p:txBody>
      </p:sp>
    </p:spTree>
    <p:extLst>
      <p:ext uri="{BB962C8B-B14F-4D97-AF65-F5344CB8AC3E}">
        <p14:creationId xmlns:p14="http://schemas.microsoft.com/office/powerpoint/2010/main" val="257410652"/>
      </p:ext>
    </p:extLst>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609" name="Picture 2">
            <a:extLst>
              <a:ext uri="{FF2B5EF4-FFF2-40B4-BE49-F238E27FC236}">
                <a16:creationId xmlns:a16="http://schemas.microsoft.com/office/drawing/2014/main" id="{7EF0696D-AE75-03BF-C118-AA578F925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198438"/>
            <a:ext cx="6597650" cy="934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610" name="TextBox 1">
            <a:extLst>
              <a:ext uri="{FF2B5EF4-FFF2-40B4-BE49-F238E27FC236}">
                <a16:creationId xmlns:a16="http://schemas.microsoft.com/office/drawing/2014/main" id="{4FE00B83-D348-3CE5-91F9-BF770AED7D32}"/>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77E4-71FE-C7DE-51D1-BD2202E8D109}"/>
              </a:ext>
            </a:extLst>
          </p:cNvPr>
          <p:cNvSpPr>
            <a:spLocks noGrp="1"/>
          </p:cNvSpPr>
          <p:nvPr>
            <p:ph type="title"/>
          </p:nvPr>
        </p:nvSpPr>
        <p:spPr>
          <a:xfrm>
            <a:off x="838200" y="1093060"/>
            <a:ext cx="10515600" cy="1325563"/>
          </a:xfrm>
        </p:spPr>
        <p:txBody>
          <a:bodyPr>
            <a:normAutofit/>
          </a:bodyPr>
          <a:lstStyle/>
          <a:p>
            <a:r>
              <a:rPr lang="en-DE" sz="3600" dirty="0"/>
              <a:t>Centre for Pathogen Evolution</a:t>
            </a:r>
            <a:br>
              <a:rPr lang="en-DE" sz="3600" dirty="0"/>
            </a:br>
            <a:r>
              <a:rPr lang="en-DE" sz="3200" dirty="0"/>
              <a:t>University of Cambridge</a:t>
            </a:r>
            <a:endParaRPr lang="en-DE" sz="3600" dirty="0"/>
          </a:p>
        </p:txBody>
      </p:sp>
      <p:sp>
        <p:nvSpPr>
          <p:cNvPr id="4" name="Content Placeholder 2">
            <a:extLst>
              <a:ext uri="{FF2B5EF4-FFF2-40B4-BE49-F238E27FC236}">
                <a16:creationId xmlns:a16="http://schemas.microsoft.com/office/drawing/2014/main" id="{719B0F79-62F1-D6BE-4FB2-C703E2D089FB}"/>
              </a:ext>
            </a:extLst>
          </p:cNvPr>
          <p:cNvSpPr>
            <a:spLocks noGrp="1"/>
          </p:cNvSpPr>
          <p:nvPr>
            <p:ph idx="1"/>
          </p:nvPr>
        </p:nvSpPr>
        <p:spPr>
          <a:xfrm>
            <a:off x="838200" y="3988339"/>
            <a:ext cx="10515600" cy="2188623"/>
          </a:xfrm>
        </p:spPr>
        <p:txBody>
          <a:bodyPr/>
          <a:lstStyle/>
          <a:p>
            <a:r>
              <a:rPr lang="en-DE" dirty="0"/>
              <a:t>Computational methods</a:t>
            </a:r>
          </a:p>
          <a:p>
            <a:r>
              <a:rPr lang="en-DE" dirty="0"/>
              <a:t>Experimental design</a:t>
            </a:r>
          </a:p>
          <a:p>
            <a:r>
              <a:rPr lang="en-DE" b="1" dirty="0"/>
              <a:t>Influenza</a:t>
            </a:r>
          </a:p>
          <a:p>
            <a:r>
              <a:rPr lang="en-GB" dirty="0"/>
              <a:t>S</a:t>
            </a:r>
            <a:r>
              <a:rPr lang="en-DE" dirty="0"/>
              <a:t>ince 2020 SARS-CoV-2</a:t>
            </a:r>
          </a:p>
        </p:txBody>
      </p:sp>
      <p:pic>
        <p:nvPicPr>
          <p:cNvPr id="1028" name="Picture 4">
            <a:extLst>
              <a:ext uri="{FF2B5EF4-FFF2-40B4-BE49-F238E27FC236}">
                <a16:creationId xmlns:a16="http://schemas.microsoft.com/office/drawing/2014/main" id="{5F68B596-7805-2003-5917-8AF9323C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198" y="1755841"/>
            <a:ext cx="3175000" cy="317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C9B468-AC71-6BB1-081C-0F2D092DFF01}"/>
              </a:ext>
            </a:extLst>
          </p:cNvPr>
          <p:cNvSpPr txBox="1"/>
          <p:nvPr/>
        </p:nvSpPr>
        <p:spPr>
          <a:xfrm>
            <a:off x="8341198" y="4930841"/>
            <a:ext cx="1816908" cy="369332"/>
          </a:xfrm>
          <a:prstGeom prst="rect">
            <a:avLst/>
          </a:prstGeom>
          <a:noFill/>
        </p:spPr>
        <p:txBody>
          <a:bodyPr wrap="none" rtlCol="0">
            <a:spAutoFit/>
          </a:bodyPr>
          <a:lstStyle/>
          <a:p>
            <a:r>
              <a:rPr lang="en-DE" dirty="0"/>
              <a:t>Prof. Derek Smith</a:t>
            </a:r>
          </a:p>
        </p:txBody>
      </p:sp>
      <p:sp>
        <p:nvSpPr>
          <p:cNvPr id="3" name="TextBox 2">
            <a:extLst>
              <a:ext uri="{FF2B5EF4-FFF2-40B4-BE49-F238E27FC236}">
                <a16:creationId xmlns:a16="http://schemas.microsoft.com/office/drawing/2014/main" id="{4F9EF213-D2C8-4F41-196D-4D71B638FBFA}"/>
              </a:ext>
            </a:extLst>
          </p:cNvPr>
          <p:cNvSpPr txBox="1"/>
          <p:nvPr/>
        </p:nvSpPr>
        <p:spPr>
          <a:xfrm>
            <a:off x="838200" y="3075057"/>
            <a:ext cx="6583469" cy="707886"/>
          </a:xfrm>
          <a:prstGeom prst="rect">
            <a:avLst/>
          </a:prstGeom>
          <a:noFill/>
        </p:spPr>
        <p:txBody>
          <a:bodyPr wrap="none" rtlCol="0">
            <a:spAutoFit/>
          </a:bodyPr>
          <a:lstStyle/>
          <a:p>
            <a:r>
              <a:rPr lang="en-DE" sz="4000" b="1" dirty="0"/>
              <a:t>Is virus evolution predictable?</a:t>
            </a:r>
          </a:p>
        </p:txBody>
      </p:sp>
    </p:spTree>
    <p:extLst>
      <p:ext uri="{BB962C8B-B14F-4D97-AF65-F5344CB8AC3E}">
        <p14:creationId xmlns:p14="http://schemas.microsoft.com/office/powerpoint/2010/main" val="43408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7" name="Picture 2">
            <a:extLst>
              <a:ext uri="{FF2B5EF4-FFF2-40B4-BE49-F238E27FC236}">
                <a16:creationId xmlns:a16="http://schemas.microsoft.com/office/drawing/2014/main" id="{20B0218B-20C4-FA16-C816-2BA3DEEB1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5875"/>
            <a:ext cx="4800600" cy="679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D692365-2823-DB99-9D23-2EC4DE3C3664}"/>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3" name="Picture 1" descr="f1.pdf">
            <a:extLst>
              <a:ext uri="{FF2B5EF4-FFF2-40B4-BE49-F238E27FC236}">
                <a16:creationId xmlns:a16="http://schemas.microsoft.com/office/drawing/2014/main" id="{1E24B717-D5A9-48B1-970F-6D988BCFA9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762001"/>
            <a:ext cx="10287000"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54" name="Picture 4">
            <a:extLst>
              <a:ext uri="{FF2B5EF4-FFF2-40B4-BE49-F238E27FC236}">
                <a16:creationId xmlns:a16="http://schemas.microsoft.com/office/drawing/2014/main" id="{330476EC-CBCC-5456-4BA8-5CA1EDC9D1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1" y="5638800"/>
            <a:ext cx="85391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6CD10BB9-C524-2150-A763-2CF130BC7D8E}"/>
              </a:ext>
            </a:extLst>
          </p:cNvPr>
          <p:cNvCxnSpPr>
            <a:cxnSpLocks noChangeShapeType="1"/>
          </p:cNvCxnSpPr>
          <p:nvPr/>
        </p:nvCxnSpPr>
        <p:spPr bwMode="auto">
          <a:xfrm flipV="1">
            <a:off x="10515600" y="6019800"/>
            <a:ext cx="0" cy="7620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1" name="Picture 3">
            <a:extLst>
              <a:ext uri="{FF2B5EF4-FFF2-40B4-BE49-F238E27FC236}">
                <a16:creationId xmlns:a16="http://schemas.microsoft.com/office/drawing/2014/main" id="{8BEF6179-A678-BE80-C635-230666010B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762001"/>
            <a:ext cx="77724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2" name="Picture 5">
            <a:extLst>
              <a:ext uri="{FF2B5EF4-FFF2-40B4-BE49-F238E27FC236}">
                <a16:creationId xmlns:a16="http://schemas.microsoft.com/office/drawing/2014/main" id="{B2411279-AFF1-2D3C-54F9-9FFDE8D4B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889626"/>
            <a:ext cx="1866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3" name="Picture 6">
            <a:extLst>
              <a:ext uri="{FF2B5EF4-FFF2-40B4-BE49-F238E27FC236}">
                <a16:creationId xmlns:a16="http://schemas.microsoft.com/office/drawing/2014/main" id="{179F98F7-9A98-B50C-856C-D429256734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181600"/>
            <a:ext cx="7467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0804" name="Straight Connector 8">
            <a:extLst>
              <a:ext uri="{FF2B5EF4-FFF2-40B4-BE49-F238E27FC236}">
                <a16:creationId xmlns:a16="http://schemas.microsoft.com/office/drawing/2014/main" id="{2C771B5B-41C7-3CEC-AD45-1BA1E811DE06}"/>
              </a:ext>
            </a:extLst>
          </p:cNvPr>
          <p:cNvCxnSpPr>
            <a:cxnSpLocks noChangeShapeType="1"/>
          </p:cNvCxnSpPr>
          <p:nvPr/>
        </p:nvCxnSpPr>
        <p:spPr bwMode="auto">
          <a:xfrm>
            <a:off x="9144000" y="5715000"/>
            <a:ext cx="685800"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cxnSp>
      <p:sp>
        <p:nvSpPr>
          <p:cNvPr id="460805" name="TextBox 7">
            <a:extLst>
              <a:ext uri="{FF2B5EF4-FFF2-40B4-BE49-F238E27FC236}">
                <a16:creationId xmlns:a16="http://schemas.microsoft.com/office/drawing/2014/main" id="{FE5323F0-F0E2-0130-CAD3-A2E7EA291618}"/>
              </a:ext>
            </a:extLst>
          </p:cNvPr>
          <p:cNvSpPr txBox="1">
            <a:spLocks noChangeArrowheads="1"/>
          </p:cNvSpPr>
          <p:nvPr/>
        </p:nvSpPr>
        <p:spPr bwMode="auto">
          <a:xfrm>
            <a:off x="8077200" y="6477001"/>
            <a:ext cx="3345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Ha Nam household cohort study    </a:t>
            </a:r>
          </a:p>
          <a:p>
            <a:pPr>
              <a:spcBef>
                <a:spcPct val="0"/>
              </a:spcBef>
              <a:buFontTx/>
              <a:buNone/>
            </a:pPr>
            <a:endParaRPr lang="en-US" altLang="en-US" sz="1600">
              <a:solidFill>
                <a:srgbClr val="000000"/>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B8F4C5C2-FEC8-1015-42D4-E7215CC82AA1}"/>
              </a:ext>
            </a:extLst>
          </p:cNvPr>
          <p:cNvCxnSpPr>
            <a:cxnSpLocks noChangeShapeType="1"/>
          </p:cNvCxnSpPr>
          <p:nvPr/>
        </p:nvCxnSpPr>
        <p:spPr bwMode="auto">
          <a:xfrm flipV="1">
            <a:off x="9525000" y="5943600"/>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49" name="Picture 3" descr="f1b.pdf">
            <a:extLst>
              <a:ext uri="{FF2B5EF4-FFF2-40B4-BE49-F238E27FC236}">
                <a16:creationId xmlns:a16="http://schemas.microsoft.com/office/drawing/2014/main" id="{BEE5CC50-F2A9-E34F-B5AB-A790F1445B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752601"/>
            <a:ext cx="102870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0" name="Picture 4">
            <a:extLst>
              <a:ext uri="{FF2B5EF4-FFF2-40B4-BE49-F238E27FC236}">
                <a16:creationId xmlns:a16="http://schemas.microsoft.com/office/drawing/2014/main" id="{D886D95C-A215-71B3-C304-D03E67BF95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429000"/>
            <a:ext cx="4572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89" name="Picture 4">
            <a:extLst>
              <a:ext uri="{FF2B5EF4-FFF2-40B4-BE49-F238E27FC236}">
                <a16:creationId xmlns:a16="http://schemas.microsoft.com/office/drawing/2014/main" id="{44C1A07D-D5B3-54AA-F310-0BBC567F4E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1389" y="990600"/>
            <a:ext cx="75342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090" name="TextBox 5">
            <a:extLst>
              <a:ext uri="{FF2B5EF4-FFF2-40B4-BE49-F238E27FC236}">
                <a16:creationId xmlns:a16="http://schemas.microsoft.com/office/drawing/2014/main" id="{32E35F8D-223C-37D4-6A2A-5E1B77CFF5AC}"/>
              </a:ext>
            </a:extLst>
          </p:cNvPr>
          <p:cNvSpPr txBox="1">
            <a:spLocks noChangeArrowheads="1"/>
          </p:cNvSpPr>
          <p:nvPr/>
        </p:nvSpPr>
        <p:spPr bwMode="auto">
          <a:xfrm>
            <a:off x="952501" y="6519864"/>
            <a:ext cx="3046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~100 Individuals. Solvay &amp; CSL</a:t>
            </a:r>
          </a:p>
        </p:txBody>
      </p:sp>
      <p:sp>
        <p:nvSpPr>
          <p:cNvPr id="473091" name="TextBox 7">
            <a:extLst>
              <a:ext uri="{FF2B5EF4-FFF2-40B4-BE49-F238E27FC236}">
                <a16:creationId xmlns:a16="http://schemas.microsoft.com/office/drawing/2014/main" id="{D1301707-C546-5127-F17F-BF5268DD0F6C}"/>
              </a:ext>
            </a:extLst>
          </p:cNvPr>
          <p:cNvSpPr txBox="1">
            <a:spLocks noChangeArrowheads="1"/>
          </p:cNvSpPr>
          <p:nvPr/>
        </p:nvSpPr>
        <p:spPr bwMode="auto">
          <a:xfrm>
            <a:off x="5715000" y="6256338"/>
            <a:ext cx="18113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Wuhan95 vaccine</a:t>
            </a:r>
          </a:p>
          <a:p>
            <a:pPr>
              <a:spcBef>
                <a:spcPct val="0"/>
              </a:spcBef>
              <a:buFontTx/>
              <a:buNone/>
            </a:pPr>
            <a:endParaRPr lang="en-US" altLang="en-US" sz="1600">
              <a:solidFill>
                <a:srgbClr val="000000"/>
              </a:solidFill>
              <a:latin typeface="Arial" panose="020B0604020202020204" pitchFamily="34" charset="0"/>
            </a:endParaRPr>
          </a:p>
          <a:p>
            <a:pPr>
              <a:spcBef>
                <a:spcPct val="0"/>
              </a:spcBef>
              <a:buFontTx/>
              <a:buNone/>
            </a:pPr>
            <a:endParaRPr lang="en-US" altLang="en-US" sz="1600">
              <a:solidFill>
                <a:srgbClr val="000000"/>
              </a:solidFill>
              <a:latin typeface="Arial" panose="020B0604020202020204" pitchFamily="34" charset="0"/>
            </a:endParaRPr>
          </a:p>
        </p:txBody>
      </p:sp>
      <p:cxnSp>
        <p:nvCxnSpPr>
          <p:cNvPr id="5" name="Straight Arrow Connector 4">
            <a:extLst>
              <a:ext uri="{FF2B5EF4-FFF2-40B4-BE49-F238E27FC236}">
                <a16:creationId xmlns:a16="http://schemas.microsoft.com/office/drawing/2014/main" id="{192A16A2-7009-5288-079F-96DEA859AFE2}"/>
              </a:ext>
            </a:extLst>
          </p:cNvPr>
          <p:cNvCxnSpPr>
            <a:cxnSpLocks noChangeShapeType="1"/>
          </p:cNvCxnSpPr>
          <p:nvPr/>
        </p:nvCxnSpPr>
        <p:spPr bwMode="auto">
          <a:xfrm flipV="1">
            <a:off x="6629400" y="5722938"/>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cxnSp>
        <p:nvCxnSpPr>
          <p:cNvPr id="3" name="Straight Connector 2">
            <a:extLst>
              <a:ext uri="{FF2B5EF4-FFF2-40B4-BE49-F238E27FC236}">
                <a16:creationId xmlns:a16="http://schemas.microsoft.com/office/drawing/2014/main" id="{DE9AE948-248D-295B-3D4A-18542DDD102B}"/>
              </a:ext>
            </a:extLst>
          </p:cNvPr>
          <p:cNvCxnSpPr/>
          <p:nvPr/>
        </p:nvCxnSpPr>
        <p:spPr bwMode="auto">
          <a:xfrm>
            <a:off x="6646863" y="1219200"/>
            <a:ext cx="0" cy="3962400"/>
          </a:xfrm>
          <a:prstGeom prst="line">
            <a:avLst/>
          </a:prstGeom>
          <a:noFill/>
          <a:ln w="57150" cap="flat" cmpd="sng" algn="ctr">
            <a:solidFill>
              <a:schemeClr val="tx2">
                <a:lumMod val="85000"/>
                <a:lumOff val="15000"/>
              </a:schemeClr>
            </a:solidFill>
            <a:prstDash val="solid"/>
            <a:round/>
            <a:headEnd type="none" w="med" len="med"/>
            <a:tailEnd type="none" w="med" len="med"/>
          </a:ln>
          <a:effectLst/>
        </p:spPr>
      </p:cxn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5B573-A926-BA3A-923D-36D1412AC07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1AF23A9-453F-E2F1-5EFE-308A5FE6B97E}"/>
              </a:ext>
            </a:extLst>
          </p:cNvPr>
          <p:cNvPicPr>
            <a:picLocks noChangeAspect="1"/>
          </p:cNvPicPr>
          <p:nvPr/>
        </p:nvPicPr>
        <p:blipFill>
          <a:blip r:embed="rId3"/>
          <a:srcRect r="64834"/>
          <a:stretch>
            <a:fillRect/>
          </a:stretch>
        </p:blipFill>
        <p:spPr>
          <a:xfrm>
            <a:off x="3398330" y="118321"/>
            <a:ext cx="5652905" cy="6621358"/>
          </a:xfrm>
          <a:prstGeom prst="rect">
            <a:avLst/>
          </a:prstGeom>
        </p:spPr>
      </p:pic>
    </p:spTree>
    <p:extLst>
      <p:ext uri="{BB962C8B-B14F-4D97-AF65-F5344CB8AC3E}">
        <p14:creationId xmlns:p14="http://schemas.microsoft.com/office/powerpoint/2010/main" val="496936389"/>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D2F61-B05B-68EE-0888-78A9CC71F44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D86ADE3-B72E-1BF2-2731-6D01ADACD1D7}"/>
              </a:ext>
            </a:extLst>
          </p:cNvPr>
          <p:cNvPicPr>
            <a:picLocks noChangeAspect="1"/>
          </p:cNvPicPr>
          <p:nvPr/>
        </p:nvPicPr>
        <p:blipFill>
          <a:blip r:embed="rId3"/>
          <a:stretch>
            <a:fillRect/>
          </a:stretch>
        </p:blipFill>
        <p:spPr>
          <a:xfrm>
            <a:off x="244312" y="1126790"/>
            <a:ext cx="11703376" cy="4820745"/>
          </a:xfrm>
          <a:prstGeom prst="rect">
            <a:avLst/>
          </a:prstGeom>
        </p:spPr>
      </p:pic>
    </p:spTree>
    <p:extLst>
      <p:ext uri="{BB962C8B-B14F-4D97-AF65-F5344CB8AC3E}">
        <p14:creationId xmlns:p14="http://schemas.microsoft.com/office/powerpoint/2010/main" val="2890413351"/>
      </p:ext>
    </p:extLst>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DA9D-5B3F-59C0-82F0-826D5A92C499}"/>
              </a:ext>
            </a:extLst>
          </p:cNvPr>
          <p:cNvSpPr>
            <a:spLocks noGrp="1"/>
          </p:cNvSpPr>
          <p:nvPr>
            <p:ph type="title"/>
          </p:nvPr>
        </p:nvSpPr>
        <p:spPr>
          <a:xfrm>
            <a:off x="301611" y="292153"/>
            <a:ext cx="11360800" cy="763600"/>
          </a:xfrm>
        </p:spPr>
        <p:txBody>
          <a:bodyPr>
            <a:normAutofit fontScale="90000"/>
          </a:bodyPr>
          <a:lstStyle/>
          <a:p>
            <a:r>
              <a:rPr lang="en-US" dirty="0"/>
              <a:t>The </a:t>
            </a:r>
            <a:r>
              <a:rPr lang="en-US" b="1" dirty="0"/>
              <a:t>COVAIL</a:t>
            </a:r>
            <a:r>
              <a:rPr lang="en-US" dirty="0"/>
              <a:t> trial</a:t>
            </a:r>
            <a:br>
              <a:rPr lang="en-US" dirty="0"/>
            </a:br>
            <a:r>
              <a:rPr lang="en-US" dirty="0"/>
              <a:t>	</a:t>
            </a:r>
            <a:r>
              <a:rPr lang="en-US" sz="3600" dirty="0"/>
              <a:t>COVID-19 Variant Immunologic Landscape Trial</a:t>
            </a:r>
            <a:endParaRPr lang="en-US" dirty="0"/>
          </a:p>
        </p:txBody>
      </p:sp>
      <p:sp>
        <p:nvSpPr>
          <p:cNvPr id="3" name="Text Placeholder 2">
            <a:extLst>
              <a:ext uri="{FF2B5EF4-FFF2-40B4-BE49-F238E27FC236}">
                <a16:creationId xmlns:a16="http://schemas.microsoft.com/office/drawing/2014/main" id="{F2F555F9-C195-EC87-55B9-5129B79D1C4F}"/>
              </a:ext>
            </a:extLst>
          </p:cNvPr>
          <p:cNvSpPr>
            <a:spLocks noGrp="1"/>
          </p:cNvSpPr>
          <p:nvPr>
            <p:ph type="body" idx="1"/>
          </p:nvPr>
        </p:nvSpPr>
        <p:spPr>
          <a:xfrm>
            <a:off x="301611" y="1575828"/>
            <a:ext cx="5540646" cy="1565406"/>
          </a:xfrm>
        </p:spPr>
        <p:txBody>
          <a:bodyPr>
            <a:normAutofit fontScale="85000" lnSpcReduction="10000"/>
          </a:bodyPr>
          <a:lstStyle/>
          <a:p>
            <a:pPr marL="152396" indent="0">
              <a:buNone/>
            </a:pPr>
            <a:r>
              <a:rPr lang="en-US" sz="2000" dirty="0"/>
              <a:t>US NIH NIAID</a:t>
            </a:r>
          </a:p>
          <a:p>
            <a:pPr marL="152396" indent="0">
              <a:buNone/>
            </a:pPr>
            <a:r>
              <a:rPr lang="en-US" sz="2000" dirty="0"/>
              <a:t>National Institute of Allergy and Infectious Diseases</a:t>
            </a:r>
          </a:p>
          <a:p>
            <a:pPr marL="152396" indent="0">
              <a:buNone/>
            </a:pPr>
            <a:endParaRPr lang="en-US" sz="2000" dirty="0"/>
          </a:p>
          <a:p>
            <a:pPr marL="152396" indent="0">
              <a:buNone/>
            </a:pPr>
            <a:r>
              <a:rPr lang="en-US" sz="2000" dirty="0"/>
              <a:t>A phase 2 randomized open-label clinical trial </a:t>
            </a:r>
            <a:br>
              <a:rPr lang="en-US" sz="2000" dirty="0"/>
            </a:br>
            <a:r>
              <a:rPr lang="en-US" sz="2000" dirty="0"/>
              <a:t>to compare bivalent and monovalent </a:t>
            </a:r>
            <a:br>
              <a:rPr lang="en-US" sz="2000" dirty="0"/>
            </a:br>
            <a:r>
              <a:rPr lang="en-US" sz="2000" dirty="0"/>
              <a:t>SARS-CoV-2 variant vaccines</a:t>
            </a:r>
          </a:p>
          <a:p>
            <a:pPr marL="152396" indent="0">
              <a:buNone/>
            </a:pPr>
            <a:endParaRPr lang="en-US" sz="2000" dirty="0"/>
          </a:p>
          <a:p>
            <a:pPr marL="152396" indent="0">
              <a:buNone/>
            </a:pPr>
            <a:endParaRPr lang="en-US" sz="2000" dirty="0"/>
          </a:p>
          <a:p>
            <a:pPr marL="152396" indent="0">
              <a:buNone/>
            </a:pPr>
            <a:endParaRPr lang="en-US" sz="2000" dirty="0"/>
          </a:p>
          <a:p>
            <a:pPr marL="152396" indent="0">
              <a:buNone/>
            </a:pPr>
            <a:endParaRPr lang="en-US" sz="2000" dirty="0"/>
          </a:p>
        </p:txBody>
      </p:sp>
      <p:sp>
        <p:nvSpPr>
          <p:cNvPr id="4" name="Slide Number Placeholder 3">
            <a:extLst>
              <a:ext uri="{FF2B5EF4-FFF2-40B4-BE49-F238E27FC236}">
                <a16:creationId xmlns:a16="http://schemas.microsoft.com/office/drawing/2014/main" id="{1A18A026-87AC-D376-E25C-BC78EB828EFA}"/>
              </a:ext>
            </a:extLst>
          </p:cNvPr>
          <p:cNvSpPr>
            <a:spLocks noGrp="1"/>
          </p:cNvSpPr>
          <p:nvPr>
            <p:ph type="sldNum" idx="12"/>
          </p:nvPr>
        </p:nvSpPr>
        <p:spPr/>
        <p:txBody>
          <a:bodyPr/>
          <a:lstStyle/>
          <a:p>
            <a:fld id="{00000000-1234-1234-1234-123412341234}" type="slidenum">
              <a:rPr lang="de" smtClean="0"/>
              <a:pPr/>
              <a:t>57</a:t>
            </a:fld>
            <a:endParaRPr lang="de"/>
          </a:p>
        </p:txBody>
      </p:sp>
      <p:sp>
        <p:nvSpPr>
          <p:cNvPr id="10" name="TextBox 9">
            <a:extLst>
              <a:ext uri="{FF2B5EF4-FFF2-40B4-BE49-F238E27FC236}">
                <a16:creationId xmlns:a16="http://schemas.microsoft.com/office/drawing/2014/main" id="{22B6D038-54BB-51FC-0DF0-F192883C2CDC}"/>
              </a:ext>
            </a:extLst>
          </p:cNvPr>
          <p:cNvSpPr txBox="1"/>
          <p:nvPr/>
        </p:nvSpPr>
        <p:spPr>
          <a:xfrm>
            <a:off x="6385839" y="6427347"/>
            <a:ext cx="5056192" cy="276999"/>
          </a:xfrm>
          <a:prstGeom prst="rect">
            <a:avLst/>
          </a:prstGeom>
          <a:noFill/>
        </p:spPr>
        <p:txBody>
          <a:bodyPr wrap="none" rtlCol="0">
            <a:spAutoFit/>
          </a:bodyPr>
          <a:lstStyle/>
          <a:p>
            <a:pPr algn="r"/>
            <a:r>
              <a:rPr lang="en-US" sz="1200" dirty="0"/>
              <a:t>Branche, et al. (2023) DOI: https://</a:t>
            </a:r>
            <a:r>
              <a:rPr lang="en-US" sz="1200" dirty="0" err="1"/>
              <a:t>doi.org</a:t>
            </a:r>
            <a:r>
              <a:rPr lang="en-US" sz="1200" dirty="0"/>
              <a:t>/10.1038/s41591-023-02503-4</a:t>
            </a:r>
            <a:endParaRPr lang="en-DE" sz="1200" dirty="0"/>
          </a:p>
        </p:txBody>
      </p:sp>
      <p:pic>
        <p:nvPicPr>
          <p:cNvPr id="1026" name="Picture 2" descr="Fig. 4">
            <a:extLst>
              <a:ext uri="{FF2B5EF4-FFF2-40B4-BE49-F238E27FC236}">
                <a16:creationId xmlns:a16="http://schemas.microsoft.com/office/drawing/2014/main" id="{3BC5319A-B3EA-BFB6-C6CC-39E39E57C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4" r="30402" b="60176"/>
          <a:stretch>
            <a:fillRect/>
          </a:stretch>
        </p:blipFill>
        <p:spPr bwMode="auto">
          <a:xfrm>
            <a:off x="5520000" y="1575827"/>
            <a:ext cx="5922031" cy="488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742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1" y="1"/>
            <a:ext cx="12157367" cy="6858001"/>
          </a:xfrm>
          <a:prstGeom prst="rect">
            <a:avLst/>
          </a:prstGeom>
          <a:noFill/>
          <a:ln>
            <a:noFill/>
          </a:ln>
        </p:spPr>
      </p:pic>
      <p:sp>
        <p:nvSpPr>
          <p:cNvPr id="114" name="Google Shape;114;p21"/>
          <p:cNvSpPr txBox="1">
            <a:spLocks noGrp="1"/>
          </p:cNvSpPr>
          <p:nvPr>
            <p:ph type="title"/>
          </p:nvPr>
        </p:nvSpPr>
        <p:spPr>
          <a:xfrm>
            <a:off x="3764280" y="0"/>
            <a:ext cx="416052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dirty="0"/>
              <a:t>Pre and 1m post</a:t>
            </a:r>
            <a:endParaRPr dirty="0"/>
          </a:p>
          <a:p>
            <a:endParaRPr dirty="0"/>
          </a:p>
        </p:txBody>
      </p:sp>
      <p:sp>
        <p:nvSpPr>
          <p:cNvPr id="115" name="Google Shape;115;p21"/>
          <p:cNvSpPr txBox="1"/>
          <p:nvPr/>
        </p:nvSpPr>
        <p:spPr>
          <a:xfrm>
            <a:off x="9747767" y="1920267"/>
            <a:ext cx="2409600" cy="3476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GB" sz="1333" b="1">
                <a:solidFill>
                  <a:srgbClr val="BF9000"/>
                </a:solidFill>
              </a:rPr>
              <a:t>BA.1 + Delta</a:t>
            </a:r>
            <a:endParaRPr sz="1333" b="1">
              <a:solidFill>
                <a:srgbClr val="9900FF"/>
              </a:solidFill>
            </a:endParaRPr>
          </a:p>
          <a:p>
            <a:pPr>
              <a:buClr>
                <a:schemeClr val="dk1"/>
              </a:buClr>
              <a:buSzPts val="1100"/>
            </a:pPr>
            <a:r>
              <a:rPr lang="en-GB" sz="1333" b="1">
                <a:solidFill>
                  <a:srgbClr val="9900FF"/>
                </a:solidFill>
              </a:rPr>
              <a:t>BA.1 + Prototype</a:t>
            </a:r>
            <a:endParaRPr sz="1333" b="1">
              <a:solidFill>
                <a:srgbClr val="9900FF"/>
              </a:solidFill>
            </a:endParaRPr>
          </a:p>
          <a:p>
            <a:pPr>
              <a:buClr>
                <a:schemeClr val="dk1"/>
              </a:buClr>
              <a:buSzPts val="1100"/>
            </a:pPr>
            <a:r>
              <a:rPr lang="en-GB" sz="1333" b="1">
                <a:solidFill>
                  <a:srgbClr val="FF0000"/>
                </a:solidFill>
              </a:rPr>
              <a:t>BA.1</a:t>
            </a:r>
            <a:endParaRPr sz="1333" b="1">
              <a:solidFill>
                <a:srgbClr val="FF9900"/>
              </a:solidFill>
            </a:endParaRPr>
          </a:p>
          <a:p>
            <a:r>
              <a:rPr lang="en-GB" sz="1333" b="1">
                <a:solidFill>
                  <a:srgbClr val="F1C232"/>
                </a:solidFill>
              </a:rPr>
              <a:t>BA.1 + Beta</a:t>
            </a:r>
            <a:endParaRPr sz="1333" b="1">
              <a:solidFill>
                <a:srgbClr val="F1C232"/>
              </a:solidFill>
            </a:endParaRPr>
          </a:p>
          <a:p>
            <a:endParaRPr sz="800" b="1">
              <a:solidFill>
                <a:srgbClr val="F1C232"/>
              </a:solidFill>
            </a:endParaRPr>
          </a:p>
          <a:p>
            <a:r>
              <a:rPr lang="en-GB" sz="1333" b="1">
                <a:solidFill>
                  <a:srgbClr val="0000FF"/>
                </a:solidFill>
              </a:rPr>
              <a:t>Prototype</a:t>
            </a:r>
            <a:endParaRPr sz="1333" b="1">
              <a:solidFill>
                <a:srgbClr val="0000FF"/>
              </a:solidFill>
            </a:endParaRPr>
          </a:p>
          <a:p>
            <a:endParaRPr sz="1333" b="1">
              <a:solidFill>
                <a:srgbClr val="F1C232"/>
              </a:solidFill>
            </a:endParaRPr>
          </a:p>
          <a:p>
            <a:endParaRPr sz="1333" b="1">
              <a:solidFill>
                <a:srgbClr val="F1C232"/>
              </a:solidFill>
            </a:endParaRPr>
          </a:p>
        </p:txBody>
      </p:sp>
      <p:pic>
        <p:nvPicPr>
          <p:cNvPr id="116" name="Google Shape;116;p21"/>
          <p:cNvPicPr preferRelativeResize="0"/>
          <p:nvPr/>
        </p:nvPicPr>
        <p:blipFill rotWithShape="1">
          <a:blip r:embed="rId4">
            <a:alphaModFix/>
          </a:blip>
          <a:srcRect l="16270" r="56533" b="6515"/>
          <a:stretch/>
        </p:blipFill>
        <p:spPr>
          <a:xfrm>
            <a:off x="11040000" y="3264001"/>
            <a:ext cx="1163565" cy="3555300"/>
          </a:xfrm>
          <a:prstGeom prst="rect">
            <a:avLst/>
          </a:prstGeom>
          <a:noFill/>
          <a:ln>
            <a:noFill/>
          </a:ln>
        </p:spPr>
      </p:pic>
      <p:sp>
        <p:nvSpPr>
          <p:cNvPr id="2" name="TextBox 1">
            <a:extLst>
              <a:ext uri="{FF2B5EF4-FFF2-40B4-BE49-F238E27FC236}">
                <a16:creationId xmlns:a16="http://schemas.microsoft.com/office/drawing/2014/main" id="{55FB4327-5813-13D0-2CF1-9E20961558D0}"/>
              </a:ext>
            </a:extLst>
          </p:cNvPr>
          <p:cNvSpPr txBox="1"/>
          <p:nvPr/>
        </p:nvSpPr>
        <p:spPr>
          <a:xfrm>
            <a:off x="463809" y="6542302"/>
            <a:ext cx="5056192" cy="276999"/>
          </a:xfrm>
          <a:prstGeom prst="rect">
            <a:avLst/>
          </a:prstGeom>
          <a:noFill/>
        </p:spPr>
        <p:txBody>
          <a:bodyPr wrap="none" rtlCol="0">
            <a:spAutoFit/>
          </a:bodyPr>
          <a:lstStyle/>
          <a:p>
            <a:pPr algn="r"/>
            <a:r>
              <a:rPr lang="en-US" sz="1200" dirty="0"/>
              <a:t>Branche, et al. (2023) DOI: https://</a:t>
            </a:r>
            <a:r>
              <a:rPr lang="en-US" sz="1200" dirty="0" err="1"/>
              <a:t>doi.org</a:t>
            </a:r>
            <a:r>
              <a:rPr lang="en-US" sz="1200" dirty="0"/>
              <a:t>/10.1038/s41591-023-02503-4</a:t>
            </a:r>
            <a:endParaRPr lang="en-DE" sz="1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1230070514"/>
              </p:ext>
            </p:extLst>
          </p:nvPr>
        </p:nvGraphicFramePr>
        <p:xfrm>
          <a:off x="1292726" y="755780"/>
          <a:ext cx="9606547" cy="566864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pPr algn="l"/>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gn="l">
                        <a:lnSpc>
                          <a:spcPct val="150000"/>
                        </a:lnSpc>
                        <a:buFont typeface="Arial" panose="020B0604020202020204" pitchFamily="34" charset="0"/>
                        <a:buChar char="•"/>
                      </a:pPr>
                      <a:r>
                        <a:rPr lang="en-DE" sz="2800" dirty="0"/>
                        <a:t>Antibody landscapes </a:t>
                      </a:r>
                      <a:r>
                        <a:rPr lang="en-DE" sz="2800"/>
                        <a:t>visualize </a:t>
                      </a:r>
                      <a:r>
                        <a:rPr lang="en-US" sz="2800" dirty="0"/>
                        <a:t>population immunity after diverse exposure histories </a:t>
                      </a:r>
                      <a:r>
                        <a:rPr lang="en-DE" sz="2800"/>
                        <a:t>in </a:t>
                      </a:r>
                      <a:r>
                        <a:rPr lang="en-DE" sz="2800" dirty="0"/>
                        <a:t>antigenic space</a:t>
                      </a:r>
                    </a:p>
                    <a:p>
                      <a:pPr marL="285750" indent="-285750" algn="l">
                        <a:lnSpc>
                          <a:spcPct val="150000"/>
                        </a:lnSpc>
                        <a:buFont typeface="Arial" panose="020B0604020202020204" pitchFamily="34" charset="0"/>
                        <a:buChar char="•"/>
                      </a:pPr>
                      <a:r>
                        <a:rPr lang="en-DE" sz="2800" dirty="0"/>
                        <a:t>Vaccination boosts </a:t>
                      </a:r>
                      <a:r>
                        <a:rPr lang="en-DE" sz="2800"/>
                        <a:t>titers </a:t>
                      </a:r>
                      <a:r>
                        <a:rPr lang="en-US" sz="2800" dirty="0"/>
                        <a:t>against</a:t>
                      </a:r>
                      <a:r>
                        <a:rPr lang="en-DE" sz="2800"/>
                        <a:t> </a:t>
                      </a:r>
                      <a:r>
                        <a:rPr lang="en-DE" sz="2800" dirty="0"/>
                        <a:t>previously circulating strains</a:t>
                      </a:r>
                    </a:p>
                    <a:p>
                      <a:pPr marL="285750" indent="-285750" algn="l">
                        <a:lnSpc>
                          <a:spcPct val="150000"/>
                        </a:lnSpc>
                        <a:buFont typeface="Arial" panose="020B0604020202020204" pitchFamily="34" charset="0"/>
                        <a:buChar char="•"/>
                      </a:pPr>
                      <a:r>
                        <a:rPr lang="en-DE" sz="2800" dirty="0"/>
                        <a:t>Vaccinating with an antigenically advanced strain </a:t>
                      </a:r>
                      <a:r>
                        <a:rPr lang="en-DE" sz="2800"/>
                        <a:t>induces </a:t>
                      </a:r>
                      <a:r>
                        <a:rPr lang="en-US" sz="2800" dirty="0"/>
                        <a:t>superior </a:t>
                      </a:r>
                      <a:r>
                        <a:rPr lang="en-DE" sz="2800"/>
                        <a:t>titers against </a:t>
                      </a:r>
                      <a:r>
                        <a:rPr lang="en-DE" sz="2800" dirty="0"/>
                        <a:t>the advanced </a:t>
                      </a:r>
                      <a:r>
                        <a:rPr lang="en-DE" sz="2800"/>
                        <a:t>and </a:t>
                      </a:r>
                      <a:r>
                        <a:rPr lang="en-US" sz="2800" dirty="0"/>
                        <a:t>non-inferior titers against current and </a:t>
                      </a:r>
                      <a:r>
                        <a:rPr lang="en-DE" sz="2800"/>
                        <a:t>previous </a:t>
                      </a:r>
                      <a:r>
                        <a:rPr lang="en-DE" sz="2800" dirty="0"/>
                        <a:t>strains</a:t>
                      </a:r>
                    </a:p>
                    <a:p>
                      <a:pPr marL="285750" indent="-285750" algn="l">
                        <a:lnSpc>
                          <a:spcPct val="150000"/>
                        </a:lnSpc>
                        <a:buFont typeface="Arial" panose="020B0604020202020204" pitchFamily="34" charset="0"/>
                        <a:buChar char="•"/>
                      </a:pPr>
                      <a:endParaRPr lang="en-DE" sz="2800" dirty="0"/>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35893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274B-9B9B-AAE1-E573-C7D0D4865154}"/>
              </a:ext>
            </a:extLst>
          </p:cNvPr>
          <p:cNvSpPr>
            <a:spLocks noGrp="1"/>
          </p:cNvSpPr>
          <p:nvPr>
            <p:ph type="title"/>
          </p:nvPr>
        </p:nvSpPr>
        <p:spPr/>
        <p:txBody>
          <a:bodyPr/>
          <a:lstStyle/>
          <a:p>
            <a:r>
              <a:rPr lang="en-DE" dirty="0"/>
              <a:t>Influenza virus</a:t>
            </a:r>
          </a:p>
        </p:txBody>
      </p:sp>
      <p:pic>
        <p:nvPicPr>
          <p:cNvPr id="5" name="Picture 5">
            <a:extLst>
              <a:ext uri="{FF2B5EF4-FFF2-40B4-BE49-F238E27FC236}">
                <a16:creationId xmlns:a16="http://schemas.microsoft.com/office/drawing/2014/main" id="{9CA4E940-67F0-951F-40E1-A9CFD698F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3276"/>
            <a:ext cx="56578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a:extLst>
              <a:ext uri="{FF2B5EF4-FFF2-40B4-BE49-F238E27FC236}">
                <a16:creationId xmlns:a16="http://schemas.microsoft.com/office/drawing/2014/main" id="{F42CFCE3-4B7B-110A-944D-108BBC91176C}"/>
              </a:ext>
            </a:extLst>
          </p:cNvPr>
          <p:cNvPicPr>
            <a:picLocks noChangeAspect="1"/>
          </p:cNvPicPr>
          <p:nvPr/>
        </p:nvPicPr>
        <p:blipFill>
          <a:blip r:embed="rId3"/>
          <a:stretch>
            <a:fillRect/>
          </a:stretch>
        </p:blipFill>
        <p:spPr>
          <a:xfrm>
            <a:off x="7088622" y="0"/>
            <a:ext cx="4415556" cy="6858000"/>
          </a:xfrm>
          <a:prstGeom prst="rect">
            <a:avLst/>
          </a:prstGeom>
        </p:spPr>
      </p:pic>
      <p:sp>
        <p:nvSpPr>
          <p:cNvPr id="7" name="TextBox 6">
            <a:extLst>
              <a:ext uri="{FF2B5EF4-FFF2-40B4-BE49-F238E27FC236}">
                <a16:creationId xmlns:a16="http://schemas.microsoft.com/office/drawing/2014/main" id="{13831167-59E1-4E11-09D9-53EAC91C7D40}"/>
              </a:ext>
            </a:extLst>
          </p:cNvPr>
          <p:cNvSpPr txBox="1"/>
          <p:nvPr/>
        </p:nvSpPr>
        <p:spPr>
          <a:xfrm>
            <a:off x="687822" y="1732776"/>
            <a:ext cx="5253489" cy="1200329"/>
          </a:xfrm>
          <a:prstGeom prst="rect">
            <a:avLst/>
          </a:prstGeom>
          <a:noFill/>
        </p:spPr>
        <p:txBody>
          <a:bodyPr wrap="none" rtlCol="0">
            <a:spAutoFit/>
          </a:bodyPr>
          <a:lstStyle/>
          <a:p>
            <a:pPr marL="285750" indent="-285750">
              <a:buFont typeface="Arial" panose="020B0604020202020204" pitchFamily="34" charset="0"/>
              <a:buChar char="•"/>
            </a:pPr>
            <a:r>
              <a:rPr lang="en-DE" sz="2400" dirty="0"/>
              <a:t>Influenza A causes seasonal epidemics</a:t>
            </a:r>
          </a:p>
          <a:p>
            <a:pPr marL="285750" indent="-285750">
              <a:buFont typeface="Arial" panose="020B0604020202020204" pitchFamily="34" charset="0"/>
              <a:buChar char="•"/>
            </a:pPr>
            <a:r>
              <a:rPr lang="en-DE" sz="2400" dirty="0"/>
              <a:t>Segmented (-)RNA genome</a:t>
            </a:r>
          </a:p>
          <a:p>
            <a:pPr marL="285750" indent="-285750">
              <a:buFont typeface="Arial" panose="020B0604020202020204" pitchFamily="34" charset="0"/>
              <a:buChar char="•"/>
            </a:pPr>
            <a:r>
              <a:rPr lang="en-DE" sz="2400" dirty="0"/>
              <a:t>Mutations on HA surface protein</a:t>
            </a:r>
          </a:p>
        </p:txBody>
      </p:sp>
    </p:spTree>
    <p:extLst>
      <p:ext uri="{BB962C8B-B14F-4D97-AF65-F5344CB8AC3E}">
        <p14:creationId xmlns:p14="http://schemas.microsoft.com/office/powerpoint/2010/main" val="4177796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18CA-981A-506A-D5FF-C825307D5509}"/>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6BE0838C-0D4C-2D6F-FF44-1941E5350965}"/>
              </a:ext>
            </a:extLst>
          </p:cNvPr>
          <p:cNvSpPr>
            <a:spLocks noGrp="1"/>
          </p:cNvSpPr>
          <p:nvPr>
            <p:ph idx="1"/>
          </p:nvPr>
        </p:nvSpPr>
        <p:spPr>
          <a:xfrm>
            <a:off x="838200" y="1690688"/>
            <a:ext cx="10515600" cy="5124450"/>
          </a:xfrm>
        </p:spPr>
        <p:txBody>
          <a:bodyPr>
            <a:normAutofit/>
          </a:bodyPr>
          <a:lstStyle/>
          <a:p>
            <a:r>
              <a:rPr lang="en-US" sz="2000" dirty="0">
                <a:latin typeface="Aptos" panose="020B0004020202020204" pitchFamily="34" charset="0"/>
                <a:cs typeface="Calibri" panose="020F0502020204030204" pitchFamily="34" charset="0"/>
              </a:rPr>
              <a:t>Antigenic cartography: Smith et al., Science (2004) </a:t>
            </a:r>
            <a:r>
              <a:rPr lang="en-GB" sz="2000" b="0" i="0" u="sng" dirty="0">
                <a:effectLst/>
                <a:latin typeface="Aptos" panose="020B000402020202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DOI: 10.1126/science.109721</a:t>
            </a:r>
            <a:r>
              <a:rPr lang="en-GB" sz="2000" b="0" i="0" u="sng" dirty="0">
                <a:effectLst/>
                <a:latin typeface="Aptos" panose="020B0004020202020204" pitchFamily="34" charset="0"/>
                <a:cs typeface="Calibri" panose="020F0502020204030204" pitchFamily="34" charset="0"/>
              </a:rPr>
              <a:t>1 </a:t>
            </a:r>
            <a:endParaRPr lang="en-US" sz="2000" dirty="0">
              <a:latin typeface="Aptos" panose="020B0004020202020204" pitchFamily="34" charset="0"/>
              <a:cs typeface="Calibri" panose="020F0502020204030204" pitchFamily="34" charset="0"/>
            </a:endParaRPr>
          </a:p>
          <a:p>
            <a:r>
              <a:rPr lang="en-US" sz="2000" dirty="0">
                <a:latin typeface="Aptos" panose="020B0004020202020204" pitchFamily="34" charset="0"/>
                <a:cs typeface="Calibri" panose="020F0502020204030204" pitchFamily="34" charset="0"/>
              </a:rPr>
              <a:t>Antibody landscapes: Fonville et al., Science (2014) </a:t>
            </a:r>
            <a:r>
              <a:rPr lang="en-GB" sz="2000" b="0" i="0" u="sng" dirty="0">
                <a:effectLst/>
                <a:latin typeface="Aptos" panose="020B0004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DOI: 10.1126/science.1256427</a:t>
            </a:r>
            <a:endParaRPr lang="en-US" sz="2000" dirty="0">
              <a:latin typeface="Aptos" panose="020B0004020202020204" pitchFamily="34" charset="0"/>
              <a:cs typeface="Calibri" panose="020F0502020204030204" pitchFamily="34" charset="0"/>
            </a:endParaRPr>
          </a:p>
          <a:p>
            <a:r>
              <a:rPr lang="en-US" sz="2000" dirty="0" err="1">
                <a:latin typeface="Aptos" panose="020B0004020202020204" pitchFamily="34" charset="0"/>
                <a:cs typeface="Calibri" panose="020F0502020204030204" pitchFamily="34" charset="0"/>
              </a:rPr>
              <a:t>Racmacs</a:t>
            </a:r>
            <a:r>
              <a:rPr lang="en-US" sz="2000" dirty="0">
                <a:latin typeface="Aptos" panose="020B0004020202020204" pitchFamily="34" charset="0"/>
                <a:cs typeface="Calibri" panose="020F0502020204030204" pitchFamily="34" charset="0"/>
              </a:rPr>
              <a:t> R package for map making: </a:t>
            </a:r>
            <a:r>
              <a:rPr lang="en-GB" sz="2000" b="0" i="0" u="none" strike="noStrike" dirty="0">
                <a:effectLst/>
                <a:highlight>
                  <a:srgbClr val="FFFFFF"/>
                </a:highlight>
                <a:latin typeface="Aptos" panose="020B0004020202020204" pitchFamily="34" charset="0"/>
                <a:cs typeface="Calibri" panose="020F0502020204030204" pitchFamily="34" charset="0"/>
              </a:rPr>
              <a:t>Wilks S (2023). </a:t>
            </a:r>
            <a:r>
              <a:rPr lang="en-GB" sz="2000" b="0" i="1" u="none" strike="noStrike" dirty="0" err="1">
                <a:effectLst/>
                <a:latin typeface="Aptos" panose="020B0004020202020204" pitchFamily="34" charset="0"/>
                <a:cs typeface="Calibri" panose="020F0502020204030204" pitchFamily="34" charset="0"/>
              </a:rPr>
              <a:t>Racmacs</a:t>
            </a:r>
            <a:r>
              <a:rPr lang="en-GB" sz="2000" b="0" i="1" u="none" strike="noStrike" dirty="0">
                <a:effectLst/>
                <a:latin typeface="Aptos" panose="020B0004020202020204" pitchFamily="34" charset="0"/>
                <a:cs typeface="Calibri" panose="020F0502020204030204" pitchFamily="34" charset="0"/>
              </a:rPr>
              <a:t>: Antigenic Cartography Macros</a:t>
            </a:r>
            <a:r>
              <a:rPr lang="en-GB" sz="2000" b="0" i="0" u="none" strike="noStrike" dirty="0">
                <a:effectLst/>
                <a:highlight>
                  <a:srgbClr val="FFFFFF"/>
                </a:highlight>
                <a:latin typeface="Aptos" panose="020B0004020202020204" pitchFamily="34" charset="0"/>
                <a:cs typeface="Calibri" panose="020F0502020204030204" pitchFamily="34" charset="0"/>
              </a:rPr>
              <a:t>. R package version 1.2.9, https://</a:t>
            </a:r>
            <a:r>
              <a:rPr lang="en-GB" sz="2000" b="0" i="0" u="none" strike="noStrike" dirty="0" err="1">
                <a:effectLst/>
                <a:highlight>
                  <a:srgbClr val="FFFFFF"/>
                </a:highlight>
                <a:latin typeface="Aptos" panose="020B0004020202020204" pitchFamily="34" charset="0"/>
                <a:cs typeface="Calibri" panose="020F0502020204030204" pitchFamily="34" charset="0"/>
              </a:rPr>
              <a:t>github.com</a:t>
            </a:r>
            <a:r>
              <a:rPr lang="en-GB" sz="2000" b="0" i="0" u="none" strike="noStrike" dirty="0">
                <a:effectLst/>
                <a:highlight>
                  <a:srgbClr val="FFFFFF"/>
                </a:highlight>
                <a:latin typeface="Aptos" panose="020B0004020202020204" pitchFamily="34" charset="0"/>
                <a:cs typeface="Calibri" panose="020F0502020204030204" pitchFamily="34" charset="0"/>
              </a:rPr>
              <a:t>/</a:t>
            </a:r>
            <a:r>
              <a:rPr lang="en-GB" sz="2000" b="0" i="0" u="none" strike="noStrike" dirty="0" err="1">
                <a:effectLst/>
                <a:highlight>
                  <a:srgbClr val="FFFFFF"/>
                </a:highlight>
                <a:latin typeface="Aptos" panose="020B0004020202020204" pitchFamily="34" charset="0"/>
                <a:cs typeface="Calibri" panose="020F0502020204030204" pitchFamily="34" charset="0"/>
              </a:rPr>
              <a:t>acorg</a:t>
            </a:r>
            <a:r>
              <a:rPr lang="en-GB" sz="2000" b="0" i="0" u="none" strike="noStrike" dirty="0">
                <a:effectLst/>
                <a:highlight>
                  <a:srgbClr val="FFFFFF"/>
                </a:highlight>
                <a:latin typeface="Aptos" panose="020B0004020202020204" pitchFamily="34" charset="0"/>
                <a:cs typeface="Calibri" panose="020F0502020204030204" pitchFamily="34" charset="0"/>
              </a:rPr>
              <a:t>/</a:t>
            </a:r>
            <a:r>
              <a:rPr lang="en-GB" sz="2000" b="0" i="0" u="none" strike="noStrike" dirty="0" err="1">
                <a:effectLst/>
                <a:highlight>
                  <a:srgbClr val="FFFFFF"/>
                </a:highlight>
                <a:latin typeface="Aptos" panose="020B0004020202020204" pitchFamily="34" charset="0"/>
                <a:cs typeface="Calibri" panose="020F0502020204030204" pitchFamily="34" charset="0"/>
              </a:rPr>
              <a:t>Racmacs</a:t>
            </a:r>
            <a:r>
              <a:rPr lang="en-GB" sz="2000" b="0" i="0" u="none" strike="noStrike" dirty="0">
                <a:effectLst/>
                <a:highlight>
                  <a:srgbClr val="FFFFFF"/>
                </a:highlight>
                <a:latin typeface="Aptos" panose="020B0004020202020204" pitchFamily="34" charset="0"/>
                <a:cs typeface="Calibri" panose="020F0502020204030204" pitchFamily="34" charset="0"/>
              </a:rPr>
              <a:t>/, </a:t>
            </a:r>
            <a:r>
              <a:rPr lang="en-GB" sz="2000" b="0" i="0" u="none" strike="noStrike" dirty="0">
                <a:effectLst/>
                <a:latin typeface="Aptos" panose="020B000402020202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https://acorg.github.io/Racmacs/</a:t>
            </a:r>
            <a:r>
              <a:rPr lang="en-GB" sz="2000" b="0" i="0" u="none" strike="noStrike" dirty="0">
                <a:effectLst/>
                <a:highlight>
                  <a:srgbClr val="FFFFFF"/>
                </a:highlight>
                <a:latin typeface="Aptos" panose="020B0004020202020204" pitchFamily="34" charset="0"/>
                <a:cs typeface="Calibri" panose="020F0502020204030204" pitchFamily="34" charset="0"/>
              </a:rPr>
              <a:t>.</a:t>
            </a:r>
            <a:endParaRPr lang="en-US" sz="2000" dirty="0">
              <a:latin typeface="Aptos" panose="020B0004020202020204" pitchFamily="34" charset="0"/>
              <a:cs typeface="Calibri" panose="020F0502020204030204" pitchFamily="34" charset="0"/>
            </a:endParaRPr>
          </a:p>
          <a:p>
            <a:r>
              <a:rPr lang="en-US" sz="2000" dirty="0">
                <a:latin typeface="Aptos" panose="020B0004020202020204" pitchFamily="34" charset="0"/>
                <a:cs typeface="Calibri" panose="020F0502020204030204" pitchFamily="34" charset="0"/>
              </a:rPr>
              <a:t>Antibody landscapes R package: Wilks S (2021). _</a:t>
            </a:r>
            <a:r>
              <a:rPr lang="en-US" sz="2000" dirty="0" err="1">
                <a:latin typeface="Aptos" panose="020B0004020202020204" pitchFamily="34" charset="0"/>
                <a:cs typeface="Calibri" panose="020F0502020204030204" pitchFamily="34" charset="0"/>
              </a:rPr>
              <a:t>ablandscapes</a:t>
            </a:r>
            <a:r>
              <a:rPr lang="en-US" sz="2000" dirty="0">
                <a:latin typeface="Aptos" panose="020B0004020202020204" pitchFamily="34" charset="0"/>
                <a:cs typeface="Calibri" panose="020F0502020204030204" pitchFamily="34" charset="0"/>
              </a:rPr>
              <a:t>: Making Antibody landscapes Using R_. R package version 1.1.0, &lt;https://</a:t>
            </a:r>
            <a:r>
              <a:rPr lang="en-US" sz="2000" dirty="0" err="1">
                <a:latin typeface="Aptos" panose="020B0004020202020204" pitchFamily="34" charset="0"/>
                <a:cs typeface="Calibri" panose="020F0502020204030204" pitchFamily="34" charset="0"/>
              </a:rPr>
              <a:t>github.com</a:t>
            </a:r>
            <a:r>
              <a:rPr lang="en-US" sz="2000" dirty="0">
                <a:latin typeface="Aptos" panose="020B0004020202020204" pitchFamily="34" charset="0"/>
                <a:cs typeface="Calibri" panose="020F0502020204030204" pitchFamily="34" charset="0"/>
              </a:rPr>
              <a:t>/</a:t>
            </a:r>
            <a:r>
              <a:rPr lang="en-US" sz="2000" dirty="0" err="1">
                <a:latin typeface="Aptos" panose="020B0004020202020204" pitchFamily="34" charset="0"/>
                <a:cs typeface="Calibri" panose="020F0502020204030204" pitchFamily="34" charset="0"/>
              </a:rPr>
              <a:t>acorg</a:t>
            </a:r>
            <a:r>
              <a:rPr lang="en-US" sz="2000" dirty="0">
                <a:latin typeface="Aptos" panose="020B0004020202020204" pitchFamily="34" charset="0"/>
                <a:cs typeface="Calibri" panose="020F0502020204030204" pitchFamily="34" charset="0"/>
              </a:rPr>
              <a:t>/</a:t>
            </a:r>
            <a:r>
              <a:rPr lang="en-US" sz="2000" dirty="0" err="1">
                <a:latin typeface="Aptos" panose="020B0004020202020204" pitchFamily="34" charset="0"/>
                <a:cs typeface="Calibri" panose="020F0502020204030204" pitchFamily="34" charset="0"/>
              </a:rPr>
              <a:t>ablandscapes</a:t>
            </a:r>
            <a:r>
              <a:rPr lang="en-US" sz="2000" dirty="0">
                <a:latin typeface="Aptos" panose="020B0004020202020204" pitchFamily="34" charset="0"/>
                <a:cs typeface="Calibri" panose="020F0502020204030204" pitchFamily="34" charset="0"/>
              </a:rPr>
              <a:t>&gt;.</a:t>
            </a:r>
          </a:p>
          <a:p>
            <a:pPr algn="l"/>
            <a:r>
              <a:rPr lang="en-US" sz="2000" dirty="0">
                <a:latin typeface="Aptos" panose="020B0004020202020204" pitchFamily="34" charset="0"/>
                <a:cs typeface="Calibri" panose="020F0502020204030204" pitchFamily="34" charset="0"/>
              </a:rPr>
              <a:t>Map diagnostics in supplementary material of these publications: </a:t>
            </a:r>
            <a:br>
              <a:rPr lang="en-US" sz="2000" dirty="0">
                <a:latin typeface="Aptos" panose="020B0004020202020204" pitchFamily="34" charset="0"/>
                <a:cs typeface="Calibri" panose="020F0502020204030204" pitchFamily="34" charset="0"/>
              </a:rPr>
            </a:br>
            <a:br>
              <a:rPr lang="en-US" sz="2000" dirty="0">
                <a:latin typeface="Aptos" panose="020B0004020202020204" pitchFamily="34" charset="0"/>
                <a:cs typeface="Calibri" panose="020F0502020204030204" pitchFamily="34" charset="0"/>
              </a:rPr>
            </a:br>
            <a:r>
              <a:rPr lang="en-GB" sz="2000" b="0" i="0" u="none" strike="noStrike" dirty="0" err="1">
                <a:effectLst/>
                <a:latin typeface="Aptos" panose="020B0004020202020204" pitchFamily="34" charset="0"/>
                <a:cs typeface="Calibri" panose="020F0502020204030204" pitchFamily="34" charset="0"/>
              </a:rPr>
              <a:t>Rössler</a:t>
            </a:r>
            <a:r>
              <a:rPr lang="en-GB" sz="2000" b="0" i="0" u="none" strike="noStrike" dirty="0">
                <a:effectLst/>
                <a:latin typeface="Aptos" panose="020B0004020202020204" pitchFamily="34" charset="0"/>
                <a:cs typeface="Calibri" panose="020F0502020204030204" pitchFamily="34" charset="0"/>
              </a:rPr>
              <a:t>, A., </a:t>
            </a:r>
            <a:r>
              <a:rPr lang="en-GB" sz="2000" u="none" strike="noStrike" dirty="0">
                <a:effectLst/>
                <a:latin typeface="Aptos" panose="020B0004020202020204" pitchFamily="34" charset="0"/>
                <a:cs typeface="Calibri" panose="020F0502020204030204" pitchFamily="34" charset="0"/>
              </a:rPr>
              <a:t>Nat </a:t>
            </a:r>
            <a:r>
              <a:rPr lang="en-GB" sz="2000" u="none" strike="noStrike" dirty="0" err="1">
                <a:effectLst/>
                <a:latin typeface="Aptos" panose="020B0004020202020204" pitchFamily="34" charset="0"/>
                <a:cs typeface="Calibri" panose="020F0502020204030204" pitchFamily="34" charset="0"/>
              </a:rPr>
              <a:t>Commun</a:t>
            </a:r>
            <a:r>
              <a:rPr lang="en-GB" sz="2000" u="none" strike="noStrike" dirty="0">
                <a:effectLst/>
                <a:latin typeface="Aptos" panose="020B0004020202020204" pitchFamily="34" charset="0"/>
                <a:cs typeface="Calibri" panose="020F0502020204030204" pitchFamily="34" charset="0"/>
              </a:rPr>
              <a:t> 13</a:t>
            </a:r>
            <a:r>
              <a:rPr lang="en-GB" sz="2000" b="0" i="0" u="none" strike="noStrike" dirty="0">
                <a:effectLst/>
                <a:latin typeface="Aptos" panose="020B0004020202020204" pitchFamily="34" charset="0"/>
                <a:cs typeface="Calibri" panose="020F0502020204030204" pitchFamily="34" charset="0"/>
              </a:rPr>
              <a:t>, 7701 (2022). </a:t>
            </a:r>
            <a:r>
              <a:rPr lang="en-GB" sz="2000" b="0" i="0" u="none" strike="noStrike" dirty="0">
                <a:effectLst/>
                <a:latin typeface="Aptos" panose="020B000402020202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https://doi.org/10.1038/s41467-022-35312-3</a:t>
            </a:r>
            <a:r>
              <a:rPr lang="en-GB" sz="2000" b="0" i="0" u="none" strike="noStrike" dirty="0">
                <a:effectLst/>
                <a:latin typeface="Aptos" panose="020B0004020202020204" pitchFamily="34" charset="0"/>
                <a:cs typeface="Calibri" panose="020F0502020204030204" pitchFamily="34" charset="0"/>
              </a:rPr>
              <a:t> </a:t>
            </a:r>
            <a:br>
              <a:rPr lang="en-GB" sz="2000" dirty="0">
                <a:latin typeface="Aptos" panose="020B0004020202020204" pitchFamily="34" charset="0"/>
                <a:cs typeface="Calibri" panose="020F0502020204030204" pitchFamily="34" charset="0"/>
              </a:rPr>
            </a:br>
            <a:r>
              <a:rPr lang="en-US" sz="2000" dirty="0" err="1">
                <a:latin typeface="Aptos" panose="020B0004020202020204" pitchFamily="34" charset="0"/>
                <a:cs typeface="Calibri" panose="020F0502020204030204" pitchFamily="34" charset="0"/>
              </a:rPr>
              <a:t>Rössler</a:t>
            </a:r>
            <a:r>
              <a:rPr lang="en-US" sz="2000" dirty="0">
                <a:latin typeface="Aptos" panose="020B0004020202020204" pitchFamily="34" charset="0"/>
                <a:cs typeface="Calibri" panose="020F0502020204030204" pitchFamily="34" charset="0"/>
              </a:rPr>
              <a:t>, A., Nat </a:t>
            </a:r>
            <a:r>
              <a:rPr lang="en-US" sz="2000" dirty="0" err="1">
                <a:latin typeface="Aptos" panose="020B0004020202020204" pitchFamily="34" charset="0"/>
                <a:cs typeface="Calibri" panose="020F0502020204030204" pitchFamily="34" charset="0"/>
              </a:rPr>
              <a:t>Commun</a:t>
            </a:r>
            <a:r>
              <a:rPr lang="en-US" sz="2000" dirty="0">
                <a:latin typeface="Aptos" panose="020B0004020202020204" pitchFamily="34" charset="0"/>
                <a:cs typeface="Calibri" panose="020F0502020204030204" pitchFamily="34" charset="0"/>
              </a:rPr>
              <a:t> 14, 5224 (2023). </a:t>
            </a:r>
            <a:r>
              <a:rPr lang="en-US" sz="2000" dirty="0">
                <a:latin typeface="Aptos" panose="020B000402020202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https://doi.org/10.1038/s41467-023-41049-4</a:t>
            </a:r>
            <a:endParaRPr lang="en-US" sz="2000" dirty="0">
              <a:latin typeface="Aptos" panose="020B0004020202020204" pitchFamily="34" charset="0"/>
              <a:cs typeface="Calibri" panose="020F0502020204030204" pitchFamily="34" charset="0"/>
            </a:endParaRPr>
          </a:p>
          <a:p>
            <a:pPr algn="l"/>
            <a:r>
              <a:rPr lang="en-US" sz="2000" dirty="0">
                <a:latin typeface="Aptos" panose="020B0004020202020204" pitchFamily="34" charset="0"/>
                <a:cs typeface="Calibri" panose="020F0502020204030204" pitchFamily="34" charset="0"/>
              </a:rPr>
              <a:t>Workshop materials: </a:t>
            </a:r>
            <a:r>
              <a:rPr lang="en-US" sz="2000" dirty="0">
                <a:latin typeface="Aptos" panose="020B0004020202020204" pitchFamily="34" charset="0"/>
                <a:cs typeface="Calibri" panose="020F0502020204030204" pitchFamily="34" charset="0"/>
                <a:hlinkClick r:id="rId8"/>
              </a:rPr>
              <a:t>https://github.com/acorg/NIAID_CEIRR_antigenic_cartography_workshop2025</a:t>
            </a:r>
            <a:r>
              <a:rPr lang="en-US" sz="2000" dirty="0">
                <a:latin typeface="Aptos" panose="020B0004020202020204" pitchFamily="34" charset="0"/>
                <a:cs typeface="Calibri" panose="020F0502020204030204" pitchFamily="34" charset="0"/>
              </a:rPr>
              <a:t> </a:t>
            </a:r>
            <a:br>
              <a:rPr lang="en-US" sz="2000" dirty="0">
                <a:latin typeface="Aptos" panose="020B0004020202020204" pitchFamily="34" charset="0"/>
                <a:cs typeface="Calibri" panose="020F0502020204030204" pitchFamily="34" charset="0"/>
              </a:rPr>
            </a:br>
            <a:endParaRPr lang="en-US" sz="2000" dirty="0">
              <a:latin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4064703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6B53-F0EF-3984-57A9-62EBDA7C7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B73A17-517E-E3C6-FAB4-C6C763B162D9}"/>
              </a:ext>
            </a:extLst>
          </p:cNvPr>
          <p:cNvSpPr>
            <a:spLocks noGrp="1"/>
          </p:cNvSpPr>
          <p:nvPr>
            <p:ph type="title"/>
          </p:nvPr>
        </p:nvSpPr>
        <p:spPr/>
        <p:txBody>
          <a:bodyPr/>
          <a:lstStyle/>
          <a:p>
            <a:r>
              <a:rPr lang="en-US" dirty="0"/>
              <a:t>Agenda</a:t>
            </a:r>
            <a:endParaRPr lang="en-DE" dirty="0"/>
          </a:p>
        </p:txBody>
      </p:sp>
      <p:graphicFrame>
        <p:nvGraphicFramePr>
          <p:cNvPr id="8" name="Table 7">
            <a:extLst>
              <a:ext uri="{FF2B5EF4-FFF2-40B4-BE49-F238E27FC236}">
                <a16:creationId xmlns:a16="http://schemas.microsoft.com/office/drawing/2014/main" id="{FCA48FEA-3ADE-D892-7532-BFC3C0BE8B9B}"/>
              </a:ext>
            </a:extLst>
          </p:cNvPr>
          <p:cNvGraphicFramePr>
            <a:graphicFrameLocks noGrp="1" noChangeAspect="1"/>
          </p:cNvGraphicFramePr>
          <p:nvPr/>
        </p:nvGraphicFramePr>
        <p:xfrm>
          <a:off x="3591691" y="146669"/>
          <a:ext cx="7059375" cy="6564662"/>
        </p:xfrm>
        <a:graphic>
          <a:graphicData uri="http://schemas.openxmlformats.org/drawingml/2006/table">
            <a:tbl>
              <a:tblPr/>
              <a:tblGrid>
                <a:gridCol w="2490161">
                  <a:extLst>
                    <a:ext uri="{9D8B030D-6E8A-4147-A177-3AD203B41FA5}">
                      <a16:colId xmlns:a16="http://schemas.microsoft.com/office/drawing/2014/main" val="55484253"/>
                    </a:ext>
                  </a:extLst>
                </a:gridCol>
                <a:gridCol w="4569214">
                  <a:extLst>
                    <a:ext uri="{9D8B030D-6E8A-4147-A177-3AD203B41FA5}">
                      <a16:colId xmlns:a16="http://schemas.microsoft.com/office/drawing/2014/main" val="3621795568"/>
                    </a:ext>
                  </a:extLst>
                </a:gridCol>
              </a:tblGrid>
              <a:tr h="180938">
                <a:tc gridSpan="2">
                  <a:txBody>
                    <a:bodyPr/>
                    <a:lstStyle/>
                    <a:p>
                      <a:pPr rtl="0" fontAlgn="t">
                        <a:buNone/>
                      </a:pPr>
                      <a:r>
                        <a:rPr lang="en-GB" sz="1050" b="1" i="0" u="none" strike="noStrike">
                          <a:solidFill>
                            <a:srgbClr val="000000"/>
                          </a:solidFill>
                          <a:effectLst/>
                          <a:latin typeface="Aptos" panose="020B0004020202020204" pitchFamily="34" charset="0"/>
                        </a:rPr>
                        <a:t>Wednesday, July 9,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1363383161"/>
                  </a:ext>
                </a:extLst>
              </a:tr>
              <a:tr h="180938">
                <a:tc>
                  <a:txBody>
                    <a:bodyPr/>
                    <a:lstStyle/>
                    <a:p>
                      <a:pPr rtl="0" fontAlgn="t">
                        <a:buNone/>
                      </a:pPr>
                      <a:r>
                        <a:rPr lang="en-GB" sz="1050" b="0" i="0" u="none" strike="noStrike">
                          <a:solidFill>
                            <a:srgbClr val="000000"/>
                          </a:solidFill>
                          <a:effectLst/>
                          <a:latin typeface="Aptos" panose="020B0004020202020204" pitchFamily="34" charset="0"/>
                        </a:rPr>
                        <a:t>8:30 - 9:00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Registration,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1813920"/>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10:10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Theoretical introduction to antigenic cartography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3760734"/>
                  </a:ext>
                </a:extLst>
              </a:tr>
              <a:tr h="180938">
                <a:tc>
                  <a:txBody>
                    <a:bodyPr/>
                    <a:lstStyle/>
                    <a:p>
                      <a:pPr rtl="0" fontAlgn="t">
                        <a:buNone/>
                      </a:pPr>
                      <a:r>
                        <a:rPr lang="en-GB" sz="1050" b="0" i="1" u="none" strike="noStrike">
                          <a:solidFill>
                            <a:srgbClr val="000000"/>
                          </a:solidFill>
                          <a:effectLst/>
                          <a:latin typeface="Aptos" panose="020B0004020202020204" pitchFamily="34" charset="0"/>
                        </a:rPr>
                        <a:t>10:10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131424656"/>
                  </a:ext>
                </a:extLst>
              </a:tr>
              <a:tr h="180938">
                <a:tc>
                  <a:txBody>
                    <a:bodyPr/>
                    <a:lstStyle/>
                    <a:p>
                      <a:pPr rtl="0" fontAlgn="t">
                        <a:buNone/>
                      </a:pPr>
                      <a:r>
                        <a:rPr lang="en-GB" sz="1050" b="0" i="0" u="none" strike="noStrike">
                          <a:solidFill>
                            <a:srgbClr val="000000"/>
                          </a:solidFill>
                          <a:effectLst/>
                          <a:latin typeface="Aptos" panose="020B0004020202020204" pitchFamily="34" charset="0"/>
                        </a:rPr>
                        <a:t>10:30 – 12:00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a:pPr>
                      <a:r>
                        <a:rPr lang="en-GB" sz="1050" b="0" i="0" u="none" strike="noStrike">
                          <a:solidFill>
                            <a:srgbClr val="000000"/>
                          </a:solidFill>
                          <a:effectLst/>
                          <a:latin typeface="Aptos" panose="020B0004020202020204" pitchFamily="34" charset="0"/>
                        </a:rPr>
                        <a:t>Practical session: Map construction</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9095649"/>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Constructing an antigenic map from a titer table</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styling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Interpreting the antigenic map</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Interactive Tool: Racmacs Viewer</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2063901"/>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The morning session should contain enough information to create your own map from your data and give it a first assessment</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F2D0"/>
                    </a:solidFill>
                  </a:tcPr>
                </a:tc>
                <a:tc hMerge="1">
                  <a:txBody>
                    <a:bodyPr/>
                    <a:lstStyle/>
                    <a:p>
                      <a:endParaRPr lang="en-US"/>
                    </a:p>
                  </a:txBody>
                  <a:tcPr/>
                </a:tc>
                <a:extLst>
                  <a:ext uri="{0D108BD9-81ED-4DB2-BD59-A6C34878D82A}">
                    <a16:rowId xmlns:a16="http://schemas.microsoft.com/office/drawing/2014/main" val="3983453360"/>
                  </a:ext>
                </a:extLst>
              </a:tr>
              <a:tr h="180938">
                <a:tc>
                  <a:txBody>
                    <a:bodyPr/>
                    <a:lstStyle/>
                    <a:p>
                      <a:pPr rtl="0" fontAlgn="t">
                        <a:buNone/>
                      </a:pPr>
                      <a:r>
                        <a:rPr lang="en-GB" sz="1050" b="0" i="1" u="none" strike="noStrike">
                          <a:solidFill>
                            <a:srgbClr val="000000"/>
                          </a:solidFill>
                          <a:effectLst/>
                          <a:latin typeface="Aptos" panose="020B0004020202020204" pitchFamily="34" charset="0"/>
                        </a:rPr>
                        <a:t>12:00 – 13:00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Lunch</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012490391"/>
                  </a:ext>
                </a:extLst>
              </a:tr>
              <a:tr h="180938">
                <a:tc>
                  <a:txBody>
                    <a:bodyPr/>
                    <a:lstStyle/>
                    <a:p>
                      <a:pPr rtl="0" fontAlgn="t">
                        <a:buNone/>
                      </a:pPr>
                      <a:r>
                        <a:rPr lang="en-GB" sz="1050" b="0" i="0" u="none" strike="noStrike">
                          <a:solidFill>
                            <a:srgbClr val="000000"/>
                          </a:solidFill>
                          <a:effectLst/>
                          <a:latin typeface="Aptos" panose="020B0004020202020204" pitchFamily="34" charset="0"/>
                        </a:rPr>
                        <a:t>13:00 – 14:30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2"/>
                      </a:pPr>
                      <a:r>
                        <a:rPr lang="en-GB" sz="1050" b="0" i="0" u="none" strike="noStrike">
                          <a:solidFill>
                            <a:srgbClr val="000000"/>
                          </a:solidFill>
                          <a:effectLst/>
                          <a:latin typeface="Aptos" panose="020B0004020202020204" pitchFamily="34" charset="0"/>
                        </a:rPr>
                        <a:t>Practical Session: Map Diagnostics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1847003"/>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Evaluating map distances vs. titer distances</a:t>
                      </a:r>
                      <a:endParaRPr lang="en-GB" sz="1600">
                        <a:effectLst/>
                      </a:endParaRPr>
                    </a:p>
                    <a:p>
                      <a:pPr rtl="0" fontAlgn="t">
                        <a:buNone/>
                      </a:pPr>
                      <a:r>
                        <a:rPr lang="en-GB" sz="1050" b="0" i="0" u="none" strike="noStrike">
                          <a:solidFill>
                            <a:srgbClr val="000000"/>
                          </a:solidFill>
                          <a:effectLst/>
                          <a:latin typeface="Aptos" panose="020B0004020202020204" pitchFamily="34" charset="0"/>
                        </a:rPr>
                        <a:t>Investigating map stability</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cross-validation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dimensionality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70"/>
                  </a:ext>
                </a:extLst>
              </a:tr>
              <a:tr h="180938">
                <a:tc>
                  <a:txBody>
                    <a:bodyPr/>
                    <a:lstStyle/>
                    <a:p>
                      <a:pPr rtl="0" fontAlgn="t">
                        <a:buNone/>
                      </a:pPr>
                      <a:r>
                        <a:rPr lang="en-GB" sz="1050" b="0" i="1" u="none" strike="noStrike">
                          <a:solidFill>
                            <a:srgbClr val="000000"/>
                          </a:solidFill>
                          <a:effectLst/>
                          <a:latin typeface="Aptos" panose="020B0004020202020204" pitchFamily="34" charset="0"/>
                        </a:rPr>
                        <a:t>14:30 – 15:00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210106884"/>
                  </a:ext>
                </a:extLst>
              </a:tr>
              <a:tr h="180938">
                <a:tc>
                  <a:txBody>
                    <a:bodyPr/>
                    <a:lstStyle/>
                    <a:p>
                      <a:pPr rtl="0" fontAlgn="t">
                        <a:buNone/>
                      </a:pPr>
                      <a:r>
                        <a:rPr lang="en-GB" sz="1050" b="0" i="0" u="none" strike="noStrike">
                          <a:solidFill>
                            <a:srgbClr val="000000"/>
                          </a:solidFill>
                          <a:effectLst/>
                          <a:latin typeface="Aptos" panose="020B0004020202020204" pitchFamily="34" charset="0"/>
                        </a:rPr>
                        <a:t>15:00 – 16:30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3"/>
                      </a:pPr>
                      <a:r>
                        <a:rPr lang="en-GB" sz="1050" b="0" i="0" u="none" strike="noStrike">
                          <a:solidFill>
                            <a:srgbClr val="000000"/>
                          </a:solidFill>
                          <a:effectLst/>
                          <a:latin typeface="Aptos" panose="020B0004020202020204" pitchFamily="34" charset="0"/>
                        </a:rPr>
                        <a:t>Practical session: Troubleshooting</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6473178"/>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Recognizing common data issues and how they are reflected in antigenic maps</a:t>
                      </a:r>
                      <a:endParaRPr lang="en-GB" sz="1600">
                        <a:effectLst/>
                      </a:endParaRPr>
                    </a:p>
                    <a:p>
                      <a:pPr rtl="0" fontAlgn="t">
                        <a:buNone/>
                      </a:pPr>
                      <a:r>
                        <a:rPr lang="en-GB" sz="1050" b="0" i="0" u="none" strike="noStrike">
                          <a:solidFill>
                            <a:srgbClr val="000000"/>
                          </a:solidFill>
                          <a:effectLst/>
                          <a:latin typeface="Aptos" panose="020B0004020202020204" pitchFamily="34" charset="0"/>
                        </a:rPr>
                        <a:t>Approaches to address these challenges</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6958084"/>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Official end Day 1, but workshop organizers will be available for discussing questions and data</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AD3"/>
                    </a:solidFill>
                  </a:tcPr>
                </a:tc>
                <a:tc hMerge="1">
                  <a:txBody>
                    <a:bodyPr/>
                    <a:lstStyle/>
                    <a:p>
                      <a:endParaRPr lang="en-US"/>
                    </a:p>
                  </a:txBody>
                  <a:tcPr/>
                </a:tc>
                <a:extLst>
                  <a:ext uri="{0D108BD9-81ED-4DB2-BD59-A6C34878D82A}">
                    <a16:rowId xmlns:a16="http://schemas.microsoft.com/office/drawing/2014/main" val="2537698943"/>
                  </a:ext>
                </a:extLst>
              </a:tr>
              <a:tr h="180938">
                <a:tc gridSpan="2">
                  <a:txBody>
                    <a:bodyPr/>
                    <a:lstStyle/>
                    <a:p>
                      <a:pPr rtl="0" fontAlgn="t">
                        <a:buNone/>
                      </a:pPr>
                      <a:r>
                        <a:rPr lang="en-GB" sz="1050" b="1" i="0" u="none" strike="noStrike">
                          <a:solidFill>
                            <a:srgbClr val="000000"/>
                          </a:solidFill>
                          <a:effectLst/>
                          <a:latin typeface="Aptos" panose="020B0004020202020204" pitchFamily="34" charset="0"/>
                        </a:rPr>
                        <a:t>Thursday, July 10,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3073543032"/>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4"/>
                      </a:pPr>
                      <a:r>
                        <a:rPr lang="en-GB" sz="1050" b="0" i="0" u="none" strike="noStrike">
                          <a:solidFill>
                            <a:srgbClr val="000000"/>
                          </a:solidFill>
                          <a:effectLst/>
                          <a:latin typeface="Aptos" panose="020B0004020202020204" pitchFamily="34" charset="0"/>
                        </a:rPr>
                        <a:t>Practical session: Antibody Landscapes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6186"/>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Antibody landscapes to model complex exposure histories</a:t>
                      </a:r>
                      <a:endParaRPr lang="en-GB" sz="1600">
                        <a:effectLst/>
                      </a:endParaRPr>
                    </a:p>
                    <a:p>
                      <a:pPr rtl="0" fontAlgn="t">
                        <a:buNone/>
                      </a:pPr>
                      <a:r>
                        <a:rPr lang="en-GB" sz="1050" b="0" i="0" u="none" strike="noStrike">
                          <a:solidFill>
                            <a:srgbClr val="000000"/>
                          </a:solidFill>
                          <a:effectLst/>
                          <a:latin typeface="Aptos" panose="020B0004020202020204" pitchFamily="34" charset="0"/>
                        </a:rPr>
                        <a:t>Antibody landscape construction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plotting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evaluation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575175"/>
                  </a:ext>
                </a:extLst>
              </a:tr>
              <a:tr h="180938">
                <a:tc>
                  <a:txBody>
                    <a:bodyPr/>
                    <a:lstStyle/>
                    <a:p>
                      <a:pPr rtl="0" fontAlgn="t">
                        <a:buNone/>
                      </a:pPr>
                      <a:r>
                        <a:rPr lang="en-GB" sz="1050" b="0" i="1" u="none" strike="noStrike">
                          <a:solidFill>
                            <a:srgbClr val="000000"/>
                          </a:solidFill>
                          <a:effectLst/>
                          <a:latin typeface="Aptos" panose="020B0004020202020204" pitchFamily="34" charset="0"/>
                        </a:rPr>
                        <a:t>10:30 – 11:00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588948948"/>
                  </a:ext>
                </a:extLst>
              </a:tr>
              <a:tr h="180938">
                <a:tc>
                  <a:txBody>
                    <a:bodyPr/>
                    <a:lstStyle/>
                    <a:p>
                      <a:pPr rtl="0" fontAlgn="t">
                        <a:buNone/>
                      </a:pPr>
                      <a:r>
                        <a:rPr lang="en-GB" sz="1050" b="0" i="0" u="none" strike="noStrike">
                          <a:solidFill>
                            <a:srgbClr val="000000"/>
                          </a:solidFill>
                          <a:effectLst/>
                          <a:latin typeface="Aptos" panose="020B0004020202020204" pitchFamily="34" charset="0"/>
                        </a:rPr>
                        <a:t>11:00 – 12:30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5"/>
                      </a:pPr>
                      <a:r>
                        <a:rPr lang="en-GB" sz="1050" b="0" i="0" u="none" strike="noStrike">
                          <a:solidFill>
                            <a:srgbClr val="000000"/>
                          </a:solidFill>
                          <a:effectLst/>
                          <a:latin typeface="Aptos" panose="020B0004020202020204" pitchFamily="34" charset="0"/>
                        </a:rPr>
                        <a:t>Data clinic</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8868997"/>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Work on your own data or try practical examples with provided data with support from the workshop organizers</a:t>
                      </a:r>
                      <a:endParaRPr lang="en-GB" sz="1600" dirty="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6430264"/>
                  </a:ext>
                </a:extLst>
              </a:tr>
            </a:tbl>
          </a:graphicData>
        </a:graphic>
      </p:graphicFrame>
    </p:spTree>
    <p:extLst>
      <p:ext uri="{BB962C8B-B14F-4D97-AF65-F5344CB8AC3E}">
        <p14:creationId xmlns:p14="http://schemas.microsoft.com/office/powerpoint/2010/main" val="2911794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0287B557-E9EB-0452-2C42-64C2497C835C}"/>
              </a:ext>
            </a:extLst>
          </p:cNvPr>
          <p:cNvSpPr txBox="1"/>
          <p:nvPr/>
        </p:nvSpPr>
        <p:spPr>
          <a:xfrm>
            <a:off x="4314656" y="6253251"/>
            <a:ext cx="1527149" cy="369332"/>
          </a:xfrm>
          <a:prstGeom prst="rect">
            <a:avLst/>
          </a:prstGeom>
          <a:noFill/>
        </p:spPr>
        <p:txBody>
          <a:bodyPr wrap="none" rtlCol="0">
            <a:spAutoFit/>
          </a:bodyPr>
          <a:lstStyle/>
          <a:p>
            <a:r>
              <a:rPr lang="en-DE" dirty="0"/>
              <a:t>Antigenic shift</a:t>
            </a:r>
          </a:p>
        </p:txBody>
      </p:sp>
      <p:sp>
        <p:nvSpPr>
          <p:cNvPr id="35" name="TextBox 34">
            <a:extLst>
              <a:ext uri="{FF2B5EF4-FFF2-40B4-BE49-F238E27FC236}">
                <a16:creationId xmlns:a16="http://schemas.microsoft.com/office/drawing/2014/main" id="{61241152-8FC0-A07E-743A-A84D7089A171}"/>
              </a:ext>
            </a:extLst>
          </p:cNvPr>
          <p:cNvSpPr txBox="1"/>
          <p:nvPr/>
        </p:nvSpPr>
        <p:spPr>
          <a:xfrm>
            <a:off x="7780923" y="4347080"/>
            <a:ext cx="1517531" cy="369332"/>
          </a:xfrm>
          <a:prstGeom prst="rect">
            <a:avLst/>
          </a:prstGeom>
          <a:noFill/>
        </p:spPr>
        <p:txBody>
          <a:bodyPr wrap="none" rtlCol="0">
            <a:spAutoFit/>
          </a:bodyPr>
          <a:lstStyle/>
          <a:p>
            <a:r>
              <a:rPr lang="en-DE" dirty="0"/>
              <a:t>Antigenic drift</a:t>
            </a:r>
          </a:p>
        </p:txBody>
      </p:sp>
      <p:sp>
        <p:nvSpPr>
          <p:cNvPr id="37" name="TextBox 36">
            <a:extLst>
              <a:ext uri="{FF2B5EF4-FFF2-40B4-BE49-F238E27FC236}">
                <a16:creationId xmlns:a16="http://schemas.microsoft.com/office/drawing/2014/main" id="{2DC580C1-11A8-424E-8D6D-91592F58352E}"/>
              </a:ext>
            </a:extLst>
          </p:cNvPr>
          <p:cNvSpPr txBox="1"/>
          <p:nvPr/>
        </p:nvSpPr>
        <p:spPr>
          <a:xfrm>
            <a:off x="6188673" y="6253251"/>
            <a:ext cx="1527149" cy="369332"/>
          </a:xfrm>
          <a:prstGeom prst="rect">
            <a:avLst/>
          </a:prstGeom>
          <a:noFill/>
        </p:spPr>
        <p:txBody>
          <a:bodyPr wrap="none" rtlCol="0">
            <a:spAutoFit/>
          </a:bodyPr>
          <a:lstStyle/>
          <a:p>
            <a:r>
              <a:rPr lang="en-DE" dirty="0"/>
              <a:t>Antigenic shift</a:t>
            </a:r>
          </a:p>
        </p:txBody>
      </p:sp>
    </p:spTree>
    <p:extLst>
      <p:ext uri="{BB962C8B-B14F-4D97-AF65-F5344CB8AC3E}">
        <p14:creationId xmlns:p14="http://schemas.microsoft.com/office/powerpoint/2010/main" val="336155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F2669C74-ACE9-057C-D2A7-D9BD78FAC309}"/>
              </a:ext>
            </a:extLst>
          </p:cNvPr>
          <p:cNvSpPr txBox="1"/>
          <p:nvPr/>
        </p:nvSpPr>
        <p:spPr>
          <a:xfrm>
            <a:off x="3710489" y="2724675"/>
            <a:ext cx="3572877" cy="233910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WHO Surveillance</a:t>
            </a:r>
          </a:p>
          <a:p>
            <a:pPr marL="457200" indent="-457200">
              <a:buFont typeface="Arial" panose="020B0604020202020204" pitchFamily="34" charset="0"/>
              <a:buChar char="•"/>
            </a:pPr>
            <a:r>
              <a:rPr lang="en-DE" sz="3200" dirty="0"/>
              <a:t>Epidemilogical</a:t>
            </a:r>
          </a:p>
          <a:p>
            <a:pPr marL="457200" indent="-457200">
              <a:buFont typeface="Arial" panose="020B0604020202020204" pitchFamily="34" charset="0"/>
              <a:buChar char="•"/>
            </a:pPr>
            <a:r>
              <a:rPr lang="en-DE" sz="3200" dirty="0"/>
              <a:t>Genetic</a:t>
            </a:r>
          </a:p>
          <a:p>
            <a:pPr marL="457200" indent="-457200">
              <a:buFont typeface="Arial" panose="020B0604020202020204" pitchFamily="34" charset="0"/>
              <a:buChar char="•"/>
            </a:pPr>
            <a:r>
              <a:rPr lang="en-DE" sz="3200" b="1" dirty="0"/>
              <a:t>Antigenic</a:t>
            </a:r>
            <a:endParaRPr lang="en-DE" sz="2800" b="1" dirty="0"/>
          </a:p>
          <a:p>
            <a:endParaRPr lang="en-DE" dirty="0"/>
          </a:p>
        </p:txBody>
      </p:sp>
    </p:spTree>
    <p:extLst>
      <p:ext uri="{BB962C8B-B14F-4D97-AF65-F5344CB8AC3E}">
        <p14:creationId xmlns:p14="http://schemas.microsoft.com/office/powerpoint/2010/main" val="1068914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DA9D-5B3F-59C0-82F0-826D5A92C499}"/>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1A18A026-87AC-D376-E25C-BC78EB828EFA}"/>
              </a:ext>
            </a:extLst>
          </p:cNvPr>
          <p:cNvSpPr>
            <a:spLocks noGrp="1"/>
          </p:cNvSpPr>
          <p:nvPr>
            <p:ph type="sldNum" idx="12"/>
          </p:nvPr>
        </p:nvSpPr>
        <p:spPr/>
        <p:txBody>
          <a:bodyPr/>
          <a:lstStyle/>
          <a:p>
            <a:fld id="{00000000-1234-1234-1234-123412341234}" type="slidenum">
              <a:rPr lang="de" smtClean="0"/>
              <a:pPr/>
              <a:t>9</a:t>
            </a:fld>
            <a:endParaRPr lang="de"/>
          </a:p>
        </p:txBody>
      </p:sp>
      <p:grpSp>
        <p:nvGrpSpPr>
          <p:cNvPr id="5" name="Group 4">
            <a:extLst>
              <a:ext uri="{FF2B5EF4-FFF2-40B4-BE49-F238E27FC236}">
                <a16:creationId xmlns:a16="http://schemas.microsoft.com/office/drawing/2014/main" id="{0452D896-58AB-6D85-4774-7E6A6178D150}"/>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7C6B4AFF-B234-464C-9F88-6A58EE9D1363}"/>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C6180918-92CF-3CAA-7F3B-4EFE18676139}"/>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A20EBD2A-3427-D534-BFAD-D165FA50F39D}"/>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2C1EAFDC-99BF-9546-0558-8216C22D11BC}"/>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C0C0AA68-E48E-5C74-3D6C-2F6F2665ACC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2C0C90F2-2C95-AA23-E318-39ADBC3764A5}"/>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C1550890-A2E0-E614-56B0-DD5CC08B7DF3}"/>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37E8616D-8BF1-5A45-241E-E321B9B63DB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EB7BC1C3-4CA9-BCDF-FE28-033EEBD0B206}"/>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5D433852-F9BC-6124-D5ED-FD2EAED0F1BE}"/>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1361DD62-997A-4F7F-01ED-2608F8847570}"/>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C1B835D1-2718-178E-D998-9E0BF397743D}"/>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5548EC3-9B7D-3594-0491-3EC155EB18C4}"/>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3D9FE-D94B-5179-56C8-6DC20435A0C2}"/>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A0FEAA3-D40D-3C62-FCA4-79ED47182789}"/>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FC836C-DE59-6CFE-2C55-52E8024F2A40}"/>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6AA9E80E-2516-AFBE-9AD5-2265569F1A50}"/>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C01C25D9-0012-961E-3FA0-70F5AB02FE76}"/>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E8E0959E-6E74-E3C2-4986-E8D307CB5338}"/>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97B4ACDC-0DB4-9F87-B954-3D6CABB40C23}"/>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57061ACB-411F-BECD-72C8-35E863485560}"/>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988D04E3-4E92-155F-6780-9D5334AEC276}"/>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spTree>
    <p:extLst>
      <p:ext uri="{BB962C8B-B14F-4D97-AF65-F5344CB8AC3E}">
        <p14:creationId xmlns:p14="http://schemas.microsoft.com/office/powerpoint/2010/main" val="1768737931"/>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9777</TotalTime>
  <Words>5484</Words>
  <Application>Microsoft Macintosh PowerPoint</Application>
  <PresentationFormat>Widescreen</PresentationFormat>
  <Paragraphs>884</Paragraphs>
  <Slides>61</Slides>
  <Notes>37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5" baseType="lpstr">
      <vt:lpstr>Aptos</vt:lpstr>
      <vt:lpstr>Aptos Display</vt:lpstr>
      <vt:lpstr>Arial</vt:lpstr>
      <vt:lpstr>Calibri</vt:lpstr>
      <vt:lpstr>Cambria Math</vt:lpstr>
      <vt:lpstr>Gill Sans</vt:lpstr>
      <vt:lpstr>Helvetica</vt:lpstr>
      <vt:lpstr>Helvetica Neue</vt:lpstr>
      <vt:lpstr>roboto</vt:lpstr>
      <vt:lpstr>Times New Roman</vt:lpstr>
      <vt:lpstr>verdana</vt:lpstr>
      <vt:lpstr>Wingdings</vt:lpstr>
      <vt:lpstr>Office 2013 - 2022 Theme</vt:lpstr>
      <vt:lpstr>Document</vt:lpstr>
      <vt:lpstr>Antigenic Cartography Workshop </vt:lpstr>
      <vt:lpstr>Agenda</vt:lpstr>
      <vt:lpstr>Introduction to antigenic cartography</vt:lpstr>
      <vt:lpstr>Overview</vt:lpstr>
      <vt:lpstr>Centre for Pathogen Evolution University of Cambridge</vt:lpstr>
      <vt:lpstr>Influenza virus</vt:lpstr>
      <vt:lpstr>Subtypes of influenza A</vt:lpstr>
      <vt:lpstr>Subtypes of influenza A</vt:lpstr>
      <vt:lpstr>Antigenic data</vt:lpstr>
      <vt:lpstr>Antigenic data</vt:lpstr>
      <vt:lpstr>Antigenic data</vt:lpstr>
      <vt:lpstr>Antigenic cartography visualizes multi-dimensional titer data in lower dimensions</vt:lpstr>
      <vt:lpstr>From titers to a map</vt:lpstr>
      <vt:lpstr>From titers to a map</vt:lpstr>
      <vt:lpstr>From titers to a map</vt:lpstr>
      <vt:lpstr>From titers to a map</vt:lpstr>
      <vt:lpstr>From titers to a map</vt:lpstr>
      <vt:lpstr>From titers to a map</vt:lpstr>
      <vt:lpstr>From titers to a map</vt:lpstr>
      <vt:lpstr>From titers to a map</vt:lpstr>
      <vt:lpstr>Antigenic cartography of other viruses</vt:lpstr>
      <vt:lpstr>PowerPoint Presentation</vt:lpstr>
      <vt:lpstr>Understanding influenza evolution with the help of antigenic cartography</vt:lpstr>
      <vt:lpstr>PowerPoint Presentation</vt:lpstr>
      <vt:lpstr>Antigenic evolution less continuous than genetic</vt:lpstr>
      <vt:lpstr>Antigenic evolution less continuous than genetic</vt:lpstr>
      <vt:lpstr>“Where” to does the virus evolve?</vt:lpstr>
      <vt:lpstr>Genetic basis of antigenic change</vt:lpstr>
      <vt:lpstr>A(H3)   HK/68 to England/72</vt:lpstr>
      <vt:lpstr>Genetic basis of antigenic change</vt:lpstr>
      <vt:lpstr>PowerPoint Presentation</vt:lpstr>
      <vt:lpstr>PowerPoint Presentation</vt:lpstr>
      <vt:lpstr>Antigenic change in SARS-CoV-2</vt:lpstr>
      <vt:lpstr>PowerPoint Presentation</vt:lpstr>
      <vt:lpstr>PowerPoint Presentation</vt:lpstr>
      <vt:lpstr>Single substitutions contribute to antigenic change in SARS-CoV-2</vt:lpstr>
      <vt:lpstr>PowerPoint Presentation</vt:lpstr>
      <vt:lpstr>Mapping complex exposure histories</vt:lpstr>
      <vt:lpstr>Secondary exposures overshadow underlying relationships</vt:lpstr>
      <vt:lpstr>Secondary exposures overshadow underlying relationships</vt:lpstr>
      <vt:lpstr>Secondary exposures overshadow underlying relationships</vt:lpstr>
      <vt:lpstr>Secondary exposures overshadow underlying relationships</vt:lpstr>
      <vt:lpstr>From antigenic maps to antibody landscapes </vt:lpstr>
      <vt:lpstr>From antigenic maps to antibody landscapes </vt:lpstr>
      <vt:lpstr>Distant exposures broaden immune profiles   vaccine update to include antigenically distant variant</vt:lpstr>
      <vt:lpstr>PowerPoint Presentation</vt:lpstr>
      <vt:lpstr>Cartography, the immunologic backboost and vaccine strain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COVAIL trial  COVID-19 Variant Immunologic Landscape Trial</vt:lpstr>
      <vt:lpstr>Pre and 1m post </vt:lpstr>
      <vt:lpstr>PowerPoint Presentation</vt:lpstr>
      <vt:lpstr>Resources </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antigenic cartography to investigate relationships of evolving viruses</dc:title>
  <dc:creator>Antonia Netzl</dc:creator>
  <cp:lastModifiedBy>Antonia Netzl</cp:lastModifiedBy>
  <cp:revision>41</cp:revision>
  <dcterms:created xsi:type="dcterms:W3CDTF">2023-01-13T08:04:09Z</dcterms:created>
  <dcterms:modified xsi:type="dcterms:W3CDTF">2025-07-06T17:04:45Z</dcterms:modified>
</cp:coreProperties>
</file>